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82"/>
  </p:notesMasterIdLst>
  <p:sldIdLst>
    <p:sldId id="256" r:id="rId2"/>
    <p:sldId id="257" r:id="rId3"/>
    <p:sldId id="276" r:id="rId4"/>
    <p:sldId id="290" r:id="rId5"/>
    <p:sldId id="303" r:id="rId6"/>
    <p:sldId id="376" r:id="rId7"/>
    <p:sldId id="377" r:id="rId8"/>
    <p:sldId id="382" r:id="rId9"/>
    <p:sldId id="379" r:id="rId10"/>
    <p:sldId id="378" r:id="rId11"/>
    <p:sldId id="380" r:id="rId12"/>
    <p:sldId id="381" r:id="rId13"/>
    <p:sldId id="383" r:id="rId14"/>
    <p:sldId id="384" r:id="rId15"/>
    <p:sldId id="385" r:id="rId16"/>
    <p:sldId id="386" r:id="rId17"/>
    <p:sldId id="387" r:id="rId18"/>
    <p:sldId id="388" r:id="rId19"/>
    <p:sldId id="368" r:id="rId20"/>
    <p:sldId id="389" r:id="rId21"/>
    <p:sldId id="390" r:id="rId22"/>
    <p:sldId id="369" r:id="rId23"/>
    <p:sldId id="391" r:id="rId24"/>
    <p:sldId id="392" r:id="rId25"/>
    <p:sldId id="393" r:id="rId26"/>
    <p:sldId id="394" r:id="rId27"/>
    <p:sldId id="395" r:id="rId28"/>
    <p:sldId id="396" r:id="rId29"/>
    <p:sldId id="397" r:id="rId30"/>
    <p:sldId id="291" r:id="rId31"/>
    <p:sldId id="398" r:id="rId32"/>
    <p:sldId id="399" r:id="rId33"/>
    <p:sldId id="406" r:id="rId34"/>
    <p:sldId id="402" r:id="rId35"/>
    <p:sldId id="400" r:id="rId36"/>
    <p:sldId id="401" r:id="rId37"/>
    <p:sldId id="403" r:id="rId38"/>
    <p:sldId id="412" r:id="rId39"/>
    <p:sldId id="404" r:id="rId40"/>
    <p:sldId id="405" r:id="rId41"/>
    <p:sldId id="407" r:id="rId42"/>
    <p:sldId id="408" r:id="rId43"/>
    <p:sldId id="411" r:id="rId44"/>
    <p:sldId id="414" r:id="rId45"/>
    <p:sldId id="415" r:id="rId46"/>
    <p:sldId id="416" r:id="rId47"/>
    <p:sldId id="417" r:id="rId48"/>
    <p:sldId id="413" r:id="rId49"/>
    <p:sldId id="418" r:id="rId50"/>
    <p:sldId id="419" r:id="rId51"/>
    <p:sldId id="421" r:id="rId52"/>
    <p:sldId id="426" r:id="rId53"/>
    <p:sldId id="425" r:id="rId54"/>
    <p:sldId id="427" r:id="rId55"/>
    <p:sldId id="428" r:id="rId56"/>
    <p:sldId id="429" r:id="rId57"/>
    <p:sldId id="430" r:id="rId58"/>
    <p:sldId id="372" r:id="rId59"/>
    <p:sldId id="422" r:id="rId60"/>
    <p:sldId id="423" r:id="rId61"/>
    <p:sldId id="424" r:id="rId62"/>
    <p:sldId id="432" r:id="rId63"/>
    <p:sldId id="433" r:id="rId64"/>
    <p:sldId id="434" r:id="rId65"/>
    <p:sldId id="435" r:id="rId66"/>
    <p:sldId id="436" r:id="rId67"/>
    <p:sldId id="375" r:id="rId68"/>
    <p:sldId id="437" r:id="rId69"/>
    <p:sldId id="438" r:id="rId70"/>
    <p:sldId id="439" r:id="rId71"/>
    <p:sldId id="440" r:id="rId72"/>
    <p:sldId id="327" r:id="rId73"/>
    <p:sldId id="329" r:id="rId74"/>
    <p:sldId id="420" r:id="rId75"/>
    <p:sldId id="409" r:id="rId76"/>
    <p:sldId id="410" r:id="rId77"/>
    <p:sldId id="339" r:id="rId78"/>
    <p:sldId id="441" r:id="rId79"/>
    <p:sldId id="442" r:id="rId80"/>
    <p:sldId id="275" r:id="rId8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8487" autoAdjust="0"/>
  </p:normalViewPr>
  <p:slideViewPr>
    <p:cSldViewPr snapToGrid="0" showGuides="1">
      <p:cViewPr varScale="1">
        <p:scale>
          <a:sx n="78" d="100"/>
          <a:sy n="78" d="100"/>
        </p:scale>
        <p:origin x="570" y="5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B9FF5D-8E13-409C-8A3B-3CAA2F335414}" type="datetimeFigureOut">
              <a:rPr lang="zh-CN" altLang="en-US" smtClean="0"/>
              <a:t>2021/8/12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58914D-C9A4-4D2A-94EE-AAE2BA9BF0E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61939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Shader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b="0" dirty="0">
                <a:solidFill>
                  <a:srgbClr val="A31515"/>
                </a:solidFill>
                <a:effectLst/>
                <a:latin typeface="Fira Code" panose="020B0809050000020004" pitchFamily="49" charset="0"/>
              </a:rPr>
              <a:t>"GS202/Lesson3/</a:t>
            </a:r>
            <a:r>
              <a:rPr lang="en-US" altLang="zh-CN" b="0" dirty="0" err="1">
                <a:solidFill>
                  <a:srgbClr val="A31515"/>
                </a:solidFill>
                <a:effectLst/>
                <a:latin typeface="Fira Code" panose="020B0809050000020004" pitchFamily="49" charset="0"/>
              </a:rPr>
              <a:t>UseNormalTex</a:t>
            </a:r>
            <a:r>
              <a:rPr lang="en-US" altLang="zh-CN" b="0" dirty="0">
                <a:solidFill>
                  <a:srgbClr val="A31515"/>
                </a:solidFill>
                <a:effectLst/>
                <a:latin typeface="Fira Code" panose="020B0809050000020004" pitchFamily="49" charset="0"/>
              </a:rPr>
              <a:t>"</a:t>
            </a:r>
            <a:endParaRPr lang="en-US" altLang="zh-CN" b="0" dirty="0">
              <a:solidFill>
                <a:srgbClr val="000000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{</a:t>
            </a: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altLang="zh-CN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Properties</a:t>
            </a:r>
            <a:endParaRPr lang="en-US" altLang="zh-CN" b="0" dirty="0">
              <a:solidFill>
                <a:srgbClr val="000000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{</a:t>
            </a: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</a:t>
            </a:r>
            <a:r>
              <a:rPr lang="en-US" altLang="zh-CN" b="0" dirty="0">
                <a:solidFill>
                  <a:srgbClr val="0451A5"/>
                </a:solidFill>
                <a:effectLst/>
                <a:latin typeface="Fira Code" panose="020B0809050000020004" pitchFamily="49" charset="0"/>
              </a:rPr>
              <a:t>_</a:t>
            </a:r>
            <a:r>
              <a:rPr lang="en-US" altLang="zh-CN" b="0" dirty="0" err="1">
                <a:solidFill>
                  <a:srgbClr val="0451A5"/>
                </a:solidFill>
                <a:effectLst/>
                <a:latin typeface="Fira Code" panose="020B0809050000020004" pitchFamily="49" charset="0"/>
              </a:rPr>
              <a:t>MainTex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(</a:t>
            </a:r>
            <a:r>
              <a:rPr lang="en-US" altLang="zh-CN" b="0" dirty="0">
                <a:solidFill>
                  <a:srgbClr val="A31515"/>
                </a:solidFill>
                <a:effectLst/>
                <a:latin typeface="Fira Code" panose="020B0809050000020004" pitchFamily="49" charset="0"/>
              </a:rPr>
              <a:t>"Texture"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, </a:t>
            </a:r>
            <a:r>
              <a:rPr lang="en-US" altLang="zh-CN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2D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 = </a:t>
            </a:r>
            <a:r>
              <a:rPr lang="en-US" altLang="zh-CN" b="0" dirty="0">
                <a:solidFill>
                  <a:srgbClr val="A31515"/>
                </a:solidFill>
                <a:effectLst/>
                <a:latin typeface="Fira Code" panose="020B0809050000020004" pitchFamily="49" charset="0"/>
              </a:rPr>
              <a:t>"white"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{}</a:t>
            </a: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</a:t>
            </a:r>
            <a:r>
              <a:rPr lang="en-US" altLang="zh-CN" b="0" dirty="0">
                <a:solidFill>
                  <a:srgbClr val="0451A5"/>
                </a:solidFill>
                <a:effectLst/>
                <a:latin typeface="Fira Code" panose="020B0809050000020004" pitchFamily="49" charset="0"/>
              </a:rPr>
              <a:t>_</a:t>
            </a:r>
            <a:r>
              <a:rPr lang="en-US" altLang="zh-CN" b="0" dirty="0" err="1">
                <a:solidFill>
                  <a:srgbClr val="0451A5"/>
                </a:solidFill>
                <a:effectLst/>
                <a:latin typeface="Fira Code" panose="020B0809050000020004" pitchFamily="49" charset="0"/>
              </a:rPr>
              <a:t>AOTex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(</a:t>
            </a:r>
            <a:r>
              <a:rPr lang="en-US" altLang="zh-CN" b="0" dirty="0">
                <a:solidFill>
                  <a:srgbClr val="A31515"/>
                </a:solidFill>
                <a:effectLst/>
                <a:latin typeface="Fira Code" panose="020B0809050000020004" pitchFamily="49" charset="0"/>
              </a:rPr>
              <a:t>"Texture"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, </a:t>
            </a:r>
            <a:r>
              <a:rPr lang="en-US" altLang="zh-CN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2D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 = </a:t>
            </a:r>
            <a:r>
              <a:rPr lang="en-US" altLang="zh-CN" b="0" dirty="0">
                <a:solidFill>
                  <a:srgbClr val="A31515"/>
                </a:solidFill>
                <a:effectLst/>
                <a:latin typeface="Fira Code" panose="020B0809050000020004" pitchFamily="49" charset="0"/>
              </a:rPr>
              <a:t>"white"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{}</a:t>
            </a: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</a:t>
            </a:r>
            <a:r>
              <a:rPr lang="en-US" altLang="zh-CN" b="0" dirty="0">
                <a:solidFill>
                  <a:srgbClr val="0451A5"/>
                </a:solidFill>
                <a:effectLst/>
                <a:latin typeface="Fira Code" panose="020B0809050000020004" pitchFamily="49" charset="0"/>
              </a:rPr>
              <a:t>_</a:t>
            </a:r>
            <a:r>
              <a:rPr lang="en-US" altLang="zh-CN" b="0" dirty="0" err="1">
                <a:solidFill>
                  <a:srgbClr val="0451A5"/>
                </a:solidFill>
                <a:effectLst/>
                <a:latin typeface="Fira Code" panose="020B0809050000020004" pitchFamily="49" charset="0"/>
              </a:rPr>
              <a:t>NormalTex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(</a:t>
            </a:r>
            <a:r>
              <a:rPr lang="en-US" altLang="zh-CN" b="0" dirty="0">
                <a:solidFill>
                  <a:srgbClr val="A31515"/>
                </a:solidFill>
                <a:effectLst/>
                <a:latin typeface="Fira Code" panose="020B0809050000020004" pitchFamily="49" charset="0"/>
              </a:rPr>
              <a:t>"Texture"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, </a:t>
            </a:r>
            <a:r>
              <a:rPr lang="en-US" altLang="zh-CN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2D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 = </a:t>
            </a:r>
            <a:r>
              <a:rPr lang="en-US" altLang="zh-CN" b="0" dirty="0">
                <a:solidFill>
                  <a:srgbClr val="A31515"/>
                </a:solidFill>
                <a:effectLst/>
                <a:latin typeface="Fira Code" panose="020B0809050000020004" pitchFamily="49" charset="0"/>
              </a:rPr>
              <a:t>"bump"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{}</a:t>
            </a: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</a:t>
            </a:r>
            <a:r>
              <a:rPr lang="en-US" altLang="zh-CN" b="0" dirty="0">
                <a:solidFill>
                  <a:srgbClr val="0451A5"/>
                </a:solidFill>
                <a:effectLst/>
                <a:latin typeface="Fira Code" panose="020B0809050000020004" pitchFamily="49" charset="0"/>
              </a:rPr>
              <a:t>_</a:t>
            </a:r>
            <a:r>
              <a:rPr lang="en-US" altLang="zh-CN" b="0" dirty="0" err="1">
                <a:solidFill>
                  <a:srgbClr val="0451A5"/>
                </a:solidFill>
                <a:effectLst/>
                <a:latin typeface="Fira Code" panose="020B0809050000020004" pitchFamily="49" charset="0"/>
              </a:rPr>
              <a:t>BumpScale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(</a:t>
            </a:r>
            <a:r>
              <a:rPr lang="en-US" altLang="zh-CN" b="0" dirty="0">
                <a:solidFill>
                  <a:srgbClr val="A31515"/>
                </a:solidFill>
                <a:effectLst/>
                <a:latin typeface="Fira Code" panose="020B0809050000020004" pitchFamily="49" charset="0"/>
              </a:rPr>
              <a:t>"Bump Scale"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, </a:t>
            </a:r>
            <a:r>
              <a:rPr lang="en-US" altLang="zh-CN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float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 = 1.0</a:t>
            </a: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</a:t>
            </a:r>
            <a:r>
              <a:rPr lang="en-US" altLang="zh-CN" b="0" dirty="0">
                <a:solidFill>
                  <a:srgbClr val="0451A5"/>
                </a:solidFill>
                <a:effectLst/>
                <a:latin typeface="Fira Code" panose="020B0809050000020004" pitchFamily="49" charset="0"/>
              </a:rPr>
              <a:t>_Diffuse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(</a:t>
            </a:r>
            <a:r>
              <a:rPr lang="en-US" altLang="zh-CN" b="0" dirty="0">
                <a:solidFill>
                  <a:srgbClr val="A31515"/>
                </a:solidFill>
                <a:effectLst/>
                <a:latin typeface="Fira Code" panose="020B0809050000020004" pitchFamily="49" charset="0"/>
              </a:rPr>
              <a:t>"Diffuse Color, </a:t>
            </a:r>
            <a:r>
              <a:rPr lang="en-US" altLang="zh-CN" b="0" dirty="0" err="1">
                <a:solidFill>
                  <a:srgbClr val="A31515"/>
                </a:solidFill>
                <a:effectLst/>
                <a:latin typeface="Fira Code" panose="020B0809050000020004" pitchFamily="49" charset="0"/>
              </a:rPr>
              <a:t>k_d</a:t>
            </a:r>
            <a:r>
              <a:rPr lang="en-US" altLang="zh-CN" b="0" dirty="0">
                <a:solidFill>
                  <a:srgbClr val="A31515"/>
                </a:solidFill>
                <a:effectLst/>
                <a:latin typeface="Fira Code" panose="020B0809050000020004" pitchFamily="49" charset="0"/>
              </a:rPr>
              <a:t>"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, </a:t>
            </a:r>
            <a:r>
              <a:rPr lang="en-US" altLang="zh-CN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Color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 = (1, 1, 1, 1)</a:t>
            </a: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</a:t>
            </a:r>
            <a:r>
              <a:rPr lang="en-US" altLang="zh-CN" b="0" dirty="0">
                <a:solidFill>
                  <a:srgbClr val="0451A5"/>
                </a:solidFill>
                <a:effectLst/>
                <a:latin typeface="Fira Code" panose="020B0809050000020004" pitchFamily="49" charset="0"/>
              </a:rPr>
              <a:t>_Gloss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(</a:t>
            </a:r>
            <a:r>
              <a:rPr lang="en-US" altLang="zh-CN" b="0" dirty="0">
                <a:solidFill>
                  <a:srgbClr val="A31515"/>
                </a:solidFill>
                <a:effectLst/>
                <a:latin typeface="Fira Code" panose="020B0809050000020004" pitchFamily="49" charset="0"/>
              </a:rPr>
              <a:t>"Gloss, g"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, </a:t>
            </a:r>
            <a:r>
              <a:rPr lang="en-US" altLang="zh-CN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Range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(8, 255)) = 32</a:t>
            </a: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}</a:t>
            </a: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altLang="zh-CN" b="0" dirty="0" err="1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SubShader</a:t>
            </a:r>
            <a:endParaRPr lang="en-US" altLang="zh-CN" b="0" dirty="0">
              <a:solidFill>
                <a:srgbClr val="000000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{</a:t>
            </a: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</a:t>
            </a:r>
            <a:r>
              <a:rPr lang="en-US" altLang="zh-CN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Pass</a:t>
            </a:r>
            <a:endParaRPr lang="en-US" altLang="zh-CN" b="0" dirty="0">
              <a:solidFill>
                <a:srgbClr val="000000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{</a:t>
            </a: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</a:t>
            </a:r>
            <a:r>
              <a:rPr lang="en-US" altLang="zh-CN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CGPROGRAM</a:t>
            </a:r>
            <a:endParaRPr lang="en-US" altLang="zh-CN" b="0" dirty="0">
              <a:solidFill>
                <a:srgbClr val="000000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</a:t>
            </a:r>
            <a:r>
              <a:rPr lang="en-US" altLang="zh-CN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#pragma vertex vert</a:t>
            </a:r>
            <a:endParaRPr lang="en-US" altLang="zh-CN" b="0" dirty="0">
              <a:solidFill>
                <a:srgbClr val="000000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</a:t>
            </a:r>
            <a:r>
              <a:rPr lang="en-US" altLang="zh-CN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#pragma fragment frag</a:t>
            </a:r>
            <a:endParaRPr lang="en-US" altLang="zh-CN" b="0" dirty="0">
              <a:solidFill>
                <a:srgbClr val="000000"/>
              </a:solidFill>
              <a:effectLst/>
              <a:latin typeface="Fira Code" panose="020B0809050000020004" pitchFamily="49" charset="0"/>
            </a:endParaRPr>
          </a:p>
          <a:p>
            <a:br>
              <a:rPr lang="en-US" altLang="zh-CN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</a:br>
            <a:r>
              <a:rPr lang="en-US" altLang="zh-CN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</a:t>
            </a:r>
            <a:r>
              <a:rPr lang="en-US" altLang="zh-CN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#include "</a:t>
            </a:r>
            <a:r>
              <a:rPr lang="en-US" altLang="zh-CN" b="0" dirty="0" err="1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UnityCG.cginc</a:t>
            </a:r>
            <a:r>
              <a:rPr lang="en-US" altLang="zh-CN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"</a:t>
            </a:r>
            <a:endParaRPr lang="en-US" altLang="zh-CN" b="0" dirty="0">
              <a:solidFill>
                <a:srgbClr val="000000"/>
              </a:solidFill>
              <a:effectLst/>
              <a:latin typeface="Fira Code" panose="020B0809050000020004" pitchFamily="49" charset="0"/>
            </a:endParaRPr>
          </a:p>
          <a:p>
            <a:br>
              <a:rPr lang="en-US" altLang="zh-CN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</a:br>
            <a:r>
              <a:rPr lang="en-US" altLang="zh-CN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</a:t>
            </a:r>
            <a:r>
              <a:rPr lang="en-US" altLang="zh-CN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struct v2f</a:t>
            </a:r>
            <a:endParaRPr lang="en-US" altLang="zh-CN" b="0" dirty="0">
              <a:solidFill>
                <a:srgbClr val="000000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{</a:t>
            </a: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    </a:t>
            </a:r>
            <a:r>
              <a:rPr lang="en-US" altLang="zh-CN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float2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uv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: TEXCOORD0;</a:t>
            </a: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    </a:t>
            </a:r>
            <a:r>
              <a:rPr lang="en-US" altLang="zh-CN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float4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vertex : SV_POSITION;</a:t>
            </a: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    </a:t>
            </a:r>
            <a:r>
              <a:rPr lang="en-US" altLang="zh-CN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float3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worldTangent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: TEXCOORD1;</a:t>
            </a: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    </a:t>
            </a:r>
            <a:r>
              <a:rPr lang="en-US" altLang="zh-CN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float3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worldB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: TEXCOORD2;</a:t>
            </a: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    </a:t>
            </a:r>
            <a:r>
              <a:rPr lang="en-US" altLang="zh-CN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float3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worldNormal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: TEXCOORD3;</a:t>
            </a: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    </a:t>
            </a:r>
            <a:r>
              <a:rPr lang="en-US" altLang="zh-CN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float3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worldPos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: TEXCOORD4;</a:t>
            </a: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};</a:t>
            </a:r>
          </a:p>
          <a:p>
            <a:br>
              <a:rPr lang="en-US" altLang="zh-CN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</a:br>
            <a:r>
              <a:rPr lang="en-US" altLang="zh-CN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</a:t>
            </a:r>
            <a:r>
              <a:rPr lang="en-US" altLang="zh-CN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sampler2D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_</a:t>
            </a:r>
            <a:r>
              <a:rPr lang="en-US" altLang="zh-CN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MainTex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;</a:t>
            </a: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</a:t>
            </a:r>
            <a:r>
              <a:rPr lang="en-US" altLang="zh-CN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float4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_</a:t>
            </a:r>
            <a:r>
              <a:rPr lang="en-US" altLang="zh-CN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MainTex_ST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;</a:t>
            </a: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</a:t>
            </a:r>
            <a:r>
              <a:rPr lang="en-US" altLang="zh-CN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sampler2D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_</a:t>
            </a:r>
            <a:r>
              <a:rPr lang="en-US" altLang="zh-CN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AOTex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;</a:t>
            </a: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</a:t>
            </a:r>
            <a:r>
              <a:rPr lang="en-US" altLang="zh-CN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sampler2D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_</a:t>
            </a:r>
            <a:r>
              <a:rPr lang="en-US" altLang="zh-CN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NormalTex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;</a:t>
            </a: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</a:t>
            </a:r>
            <a:r>
              <a:rPr lang="en-US" altLang="zh-CN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float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_</a:t>
            </a:r>
            <a:r>
              <a:rPr lang="en-US" altLang="zh-CN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BumpScale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;</a:t>
            </a: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</a:t>
            </a:r>
            <a:r>
              <a:rPr lang="en-US" altLang="zh-CN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fixed4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_Diffuse;</a:t>
            </a: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</a:t>
            </a:r>
            <a:r>
              <a:rPr lang="en-US" altLang="zh-CN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fixed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_Gloss;</a:t>
            </a:r>
          </a:p>
          <a:p>
            <a:br>
              <a:rPr lang="en-US" altLang="zh-CN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</a:br>
            <a:r>
              <a:rPr lang="en-US" altLang="zh-CN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v2f vert (</a:t>
            </a:r>
            <a:r>
              <a:rPr lang="en-US" altLang="zh-CN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appdata_full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v)</a:t>
            </a: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{</a:t>
            </a: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    v2f o;</a:t>
            </a: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    </a:t>
            </a:r>
            <a:r>
              <a:rPr lang="en-US" altLang="zh-CN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o.vertex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= </a:t>
            </a:r>
            <a:r>
              <a:rPr lang="en-US" altLang="zh-CN" b="0" dirty="0" err="1">
                <a:solidFill>
                  <a:srgbClr val="0451A5"/>
                </a:solidFill>
                <a:effectLst/>
                <a:latin typeface="Fira Code" panose="020B0809050000020004" pitchFamily="49" charset="0"/>
              </a:rPr>
              <a:t>UnityObjectToClipPos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altLang="zh-CN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v.vertex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);</a:t>
            </a: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    </a:t>
            </a:r>
            <a:r>
              <a:rPr lang="en-US" altLang="zh-CN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o.uv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= </a:t>
            </a:r>
            <a:r>
              <a:rPr lang="en-US" altLang="zh-CN" b="0" dirty="0">
                <a:solidFill>
                  <a:srgbClr val="0451A5"/>
                </a:solidFill>
                <a:effectLst/>
                <a:latin typeface="Fira Code" panose="020B0809050000020004" pitchFamily="49" charset="0"/>
              </a:rPr>
              <a:t>TRANSFORM_TEX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altLang="zh-CN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v.texcoord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, _</a:t>
            </a:r>
            <a:r>
              <a:rPr lang="en-US" altLang="zh-CN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MainTex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);</a:t>
            </a: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    </a:t>
            </a:r>
            <a:r>
              <a:rPr lang="en-US" altLang="zh-CN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o.worldNormal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= </a:t>
            </a:r>
            <a:r>
              <a:rPr lang="en-US" altLang="zh-CN" b="0" dirty="0" err="1">
                <a:solidFill>
                  <a:srgbClr val="0451A5"/>
                </a:solidFill>
                <a:effectLst/>
                <a:latin typeface="Fira Code" panose="020B0809050000020004" pitchFamily="49" charset="0"/>
              </a:rPr>
              <a:t>UnityObjectToWorldNormal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altLang="zh-CN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v.normal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);</a:t>
            </a: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    </a:t>
            </a:r>
            <a:r>
              <a:rPr lang="en-US" altLang="zh-CN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o.worldPos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= </a:t>
            </a:r>
            <a:r>
              <a:rPr lang="en-US" altLang="zh-CN" b="0" dirty="0" err="1">
                <a:solidFill>
                  <a:srgbClr val="0451A5"/>
                </a:solidFill>
                <a:effectLst/>
                <a:latin typeface="Fira Code" panose="020B0809050000020004" pitchFamily="49" charset="0"/>
              </a:rPr>
              <a:t>mul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altLang="zh-CN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unity_ObjectToWorld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, </a:t>
            </a:r>
            <a:r>
              <a:rPr lang="en-US" altLang="zh-CN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v.vertex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).</a:t>
            </a:r>
            <a:r>
              <a:rPr lang="en-US" altLang="zh-CN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xyz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;</a:t>
            </a: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    </a:t>
            </a:r>
            <a:r>
              <a:rPr lang="en-US" altLang="zh-CN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o.worldTangent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= </a:t>
            </a:r>
            <a:r>
              <a:rPr lang="en-US" altLang="zh-CN" b="0" dirty="0" err="1">
                <a:solidFill>
                  <a:srgbClr val="0451A5"/>
                </a:solidFill>
                <a:effectLst/>
                <a:latin typeface="Fira Code" panose="020B0809050000020004" pitchFamily="49" charset="0"/>
              </a:rPr>
              <a:t>UnityObjectToWorldDir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altLang="zh-CN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v.tangent.xyz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);</a:t>
            </a: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    </a:t>
            </a:r>
            <a:r>
              <a:rPr lang="en-US" altLang="zh-CN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o.worldB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= </a:t>
            </a:r>
            <a:r>
              <a:rPr lang="en-US" altLang="zh-CN" b="0" dirty="0">
                <a:solidFill>
                  <a:srgbClr val="0451A5"/>
                </a:solidFill>
                <a:effectLst/>
                <a:latin typeface="Fira Code" panose="020B0809050000020004" pitchFamily="49" charset="0"/>
              </a:rPr>
              <a:t>cross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altLang="zh-CN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o.worldNormal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, </a:t>
            </a:r>
            <a:r>
              <a:rPr lang="en-US" altLang="zh-CN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o.worldTangent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 * </a:t>
            </a:r>
            <a:r>
              <a:rPr lang="en-US" altLang="zh-CN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v.tangent.w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;</a:t>
            </a:r>
          </a:p>
          <a:p>
            <a:r>
              <a:rPr lang="en-US" altLang="zh-CN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                return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o;</a:t>
            </a: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}</a:t>
            </a:r>
          </a:p>
          <a:p>
            <a:br>
              <a:rPr lang="en-US" altLang="zh-CN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</a:br>
            <a:r>
              <a:rPr lang="en-US" altLang="zh-CN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</a:t>
            </a:r>
            <a:r>
              <a:rPr lang="en-US" altLang="zh-CN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fixed4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b="0" dirty="0">
                <a:solidFill>
                  <a:srgbClr val="0451A5"/>
                </a:solidFill>
                <a:effectLst/>
                <a:latin typeface="Fira Code" panose="020B0809050000020004" pitchFamily="49" charset="0"/>
              </a:rPr>
              <a:t>frag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(v2f </a:t>
            </a:r>
            <a:r>
              <a:rPr lang="en-US" altLang="zh-CN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i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 : </a:t>
            </a:r>
            <a:r>
              <a:rPr lang="en-US" altLang="zh-CN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SV_Target</a:t>
            </a:r>
            <a:endParaRPr lang="en-US" altLang="zh-CN" b="0" dirty="0">
              <a:solidFill>
                <a:srgbClr val="000000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{</a:t>
            </a: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    </a:t>
            </a:r>
            <a:r>
              <a:rPr lang="en-US" altLang="zh-CN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fixed3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ambient = </a:t>
            </a:r>
            <a:r>
              <a:rPr lang="en-US" altLang="zh-CN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unity_AmbientSky.xyz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;</a:t>
            </a: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    </a:t>
            </a:r>
            <a:r>
              <a:rPr lang="en-US" altLang="zh-CN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fixed3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worldPos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= </a:t>
            </a:r>
            <a:r>
              <a:rPr lang="en-US" altLang="zh-CN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i.worldPos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;</a:t>
            </a: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    </a:t>
            </a:r>
            <a:r>
              <a:rPr lang="en-US" altLang="zh-CN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fixed4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packedNormal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= </a:t>
            </a:r>
            <a:r>
              <a:rPr lang="en-US" altLang="zh-CN" b="0" dirty="0">
                <a:solidFill>
                  <a:srgbClr val="0451A5"/>
                </a:solidFill>
                <a:effectLst/>
                <a:latin typeface="Fira Code" panose="020B0809050000020004" pitchFamily="49" charset="0"/>
              </a:rPr>
              <a:t>tex2D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(_</a:t>
            </a:r>
            <a:r>
              <a:rPr lang="en-US" altLang="zh-CN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NormalTex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, </a:t>
            </a:r>
            <a:r>
              <a:rPr lang="en-US" altLang="zh-CN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i.uv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);</a:t>
            </a: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    </a:t>
            </a:r>
            <a:r>
              <a:rPr lang="en-US" altLang="zh-CN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fixed3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unpackedNormal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= </a:t>
            </a:r>
            <a:r>
              <a:rPr lang="en-US" altLang="zh-CN" b="0" dirty="0" err="1">
                <a:solidFill>
                  <a:srgbClr val="0451A5"/>
                </a:solidFill>
                <a:effectLst/>
                <a:latin typeface="Fira Code" panose="020B0809050000020004" pitchFamily="49" charset="0"/>
              </a:rPr>
              <a:t>UnpackNormal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altLang="zh-CN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packedNormal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 * _</a:t>
            </a:r>
            <a:r>
              <a:rPr lang="en-US" altLang="zh-CN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BumpScale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;</a:t>
            </a: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    </a:t>
            </a:r>
            <a:r>
              <a:rPr lang="en-US" altLang="zh-CN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unpackedNormal.z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= </a:t>
            </a:r>
            <a:r>
              <a:rPr lang="en-US" altLang="zh-CN" b="0" dirty="0">
                <a:solidFill>
                  <a:srgbClr val="0451A5"/>
                </a:solidFill>
                <a:effectLst/>
                <a:latin typeface="Fira Code" panose="020B0809050000020004" pitchFamily="49" charset="0"/>
              </a:rPr>
              <a:t>sqrt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(1.0-</a:t>
            </a:r>
            <a:r>
              <a:rPr lang="en-US" altLang="zh-CN" b="0" dirty="0">
                <a:solidFill>
                  <a:srgbClr val="0451A5"/>
                </a:solidFill>
                <a:effectLst/>
                <a:latin typeface="Fira Code" panose="020B0809050000020004" pitchFamily="49" charset="0"/>
              </a:rPr>
              <a:t>saturate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altLang="zh-CN" b="0" dirty="0">
                <a:solidFill>
                  <a:srgbClr val="0451A5"/>
                </a:solidFill>
                <a:effectLst/>
                <a:latin typeface="Fira Code" panose="020B0809050000020004" pitchFamily="49" charset="0"/>
              </a:rPr>
              <a:t>dot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altLang="zh-CN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unpackedNormal.xy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, </a:t>
            </a:r>
            <a:r>
              <a:rPr lang="en-US" altLang="zh-CN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unpackedNormal.xy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)));</a:t>
            </a: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    </a:t>
            </a:r>
            <a:r>
              <a:rPr lang="en-US" altLang="zh-CN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fixed3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worldNormal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= </a:t>
            </a:r>
            <a:r>
              <a:rPr lang="en-US" altLang="zh-CN" b="0" dirty="0">
                <a:solidFill>
                  <a:srgbClr val="0451A5"/>
                </a:solidFill>
                <a:effectLst/>
                <a:latin typeface="Fira Code" panose="020B0809050000020004" pitchFamily="49" charset="0"/>
              </a:rPr>
              <a:t>normalize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altLang="zh-CN" b="0" dirty="0" err="1">
                <a:solidFill>
                  <a:srgbClr val="0451A5"/>
                </a:solidFill>
                <a:effectLst/>
                <a:latin typeface="Fira Code" panose="020B0809050000020004" pitchFamily="49" charset="0"/>
              </a:rPr>
              <a:t>mul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altLang="zh-CN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float3x3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altLang="zh-CN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i.worldTangent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, </a:t>
            </a:r>
            <a:r>
              <a:rPr lang="en-US" altLang="zh-CN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i.worldB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, </a:t>
            </a:r>
            <a:r>
              <a:rPr lang="en-US" altLang="zh-CN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i.worldNormal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), </a:t>
            </a:r>
            <a:r>
              <a:rPr lang="en-US" altLang="zh-CN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unpackedNormal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));</a:t>
            </a: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    </a:t>
            </a:r>
            <a:r>
              <a:rPr lang="en-US" altLang="zh-CN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fixed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ao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= </a:t>
            </a:r>
            <a:r>
              <a:rPr lang="en-US" altLang="zh-CN" b="0" dirty="0">
                <a:solidFill>
                  <a:srgbClr val="0451A5"/>
                </a:solidFill>
                <a:effectLst/>
                <a:latin typeface="Fira Code" panose="020B0809050000020004" pitchFamily="49" charset="0"/>
              </a:rPr>
              <a:t>tex2D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(_</a:t>
            </a:r>
            <a:r>
              <a:rPr lang="en-US" altLang="zh-CN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AOTex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, </a:t>
            </a:r>
            <a:r>
              <a:rPr lang="en-US" altLang="zh-CN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i.uv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).x;</a:t>
            </a: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    ambient *= </a:t>
            </a:r>
            <a:r>
              <a:rPr lang="en-US" altLang="zh-CN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ao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;</a:t>
            </a: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    </a:t>
            </a:r>
            <a:r>
              <a:rPr lang="en-US" altLang="zh-CN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fixed3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light = </a:t>
            </a:r>
            <a:r>
              <a:rPr lang="en-US" altLang="zh-CN" b="0" dirty="0">
                <a:solidFill>
                  <a:srgbClr val="0451A5"/>
                </a:solidFill>
                <a:effectLst/>
                <a:latin typeface="Fira Code" panose="020B0809050000020004" pitchFamily="49" charset="0"/>
              </a:rPr>
              <a:t>normalize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altLang="zh-CN" b="0" dirty="0" err="1">
                <a:solidFill>
                  <a:srgbClr val="0451A5"/>
                </a:solidFill>
                <a:effectLst/>
                <a:latin typeface="Fira Code" panose="020B0809050000020004" pitchFamily="49" charset="0"/>
              </a:rPr>
              <a:t>UnityWorldSpaceLightDir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altLang="zh-CN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worldPos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));</a:t>
            </a: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    </a:t>
            </a:r>
            <a:r>
              <a:rPr lang="en-US" altLang="zh-CN" b="0" dirty="0">
                <a:solidFill>
                  <a:srgbClr val="008000"/>
                </a:solidFill>
                <a:effectLst/>
                <a:latin typeface="Fira Code" panose="020B0809050000020004" pitchFamily="49" charset="0"/>
              </a:rPr>
              <a:t>// </a:t>
            </a:r>
            <a:r>
              <a:rPr lang="zh-CN" altLang="en-US" b="0" dirty="0">
                <a:solidFill>
                  <a:srgbClr val="008000"/>
                </a:solidFill>
                <a:effectLst/>
                <a:latin typeface="Fira Code" panose="020B0809050000020004" pitchFamily="49" charset="0"/>
              </a:rPr>
              <a:t>单光源平行光</a:t>
            </a:r>
            <a:endParaRPr lang="zh-CN" altLang="en-US" b="0" dirty="0">
              <a:solidFill>
                <a:srgbClr val="000000"/>
              </a:solidFill>
              <a:effectLst/>
              <a:latin typeface="Fira Code" panose="020B0809050000020004" pitchFamily="49" charset="0"/>
            </a:endParaRPr>
          </a:p>
          <a:p>
            <a:r>
              <a:rPr lang="zh-CN" alt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    </a:t>
            </a:r>
            <a:r>
              <a:rPr lang="en-US" altLang="zh-CN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fixed3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diffuse = _</a:t>
            </a:r>
            <a:r>
              <a:rPr lang="en-US" altLang="zh-CN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Diffuse.rgb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* </a:t>
            </a:r>
            <a:r>
              <a:rPr lang="en-US" altLang="zh-CN" b="0" dirty="0">
                <a:solidFill>
                  <a:srgbClr val="0451A5"/>
                </a:solidFill>
                <a:effectLst/>
                <a:latin typeface="Fira Code" panose="020B0809050000020004" pitchFamily="49" charset="0"/>
              </a:rPr>
              <a:t>saturate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altLang="zh-CN" b="0" dirty="0">
                <a:solidFill>
                  <a:srgbClr val="0451A5"/>
                </a:solidFill>
                <a:effectLst/>
                <a:latin typeface="Fira Code" panose="020B0809050000020004" pitchFamily="49" charset="0"/>
              </a:rPr>
              <a:t>dot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(light, </a:t>
            </a:r>
            <a:r>
              <a:rPr lang="en-US" altLang="zh-CN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worldNormal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));</a:t>
            </a: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    </a:t>
            </a:r>
            <a:r>
              <a:rPr lang="en-US" altLang="zh-CN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fixed3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texColor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= </a:t>
            </a:r>
            <a:r>
              <a:rPr lang="en-US" altLang="zh-CN" b="0" dirty="0">
                <a:solidFill>
                  <a:srgbClr val="0451A5"/>
                </a:solidFill>
                <a:effectLst/>
                <a:latin typeface="Fira Code" panose="020B0809050000020004" pitchFamily="49" charset="0"/>
              </a:rPr>
              <a:t>tex2D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(_</a:t>
            </a:r>
            <a:r>
              <a:rPr lang="en-US" altLang="zh-CN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MainTex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, </a:t>
            </a:r>
            <a:r>
              <a:rPr lang="en-US" altLang="zh-CN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i.uv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).</a:t>
            </a:r>
            <a:r>
              <a:rPr lang="en-US" altLang="zh-CN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xyz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;</a:t>
            </a: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    </a:t>
            </a:r>
            <a:r>
              <a:rPr lang="en-US" altLang="zh-CN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fixed3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diff = diffuse * </a:t>
            </a:r>
            <a:r>
              <a:rPr lang="en-US" altLang="zh-CN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texColor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;</a:t>
            </a: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    </a:t>
            </a:r>
            <a:r>
              <a:rPr lang="en-US" altLang="zh-CN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fixed3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viewDir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= </a:t>
            </a:r>
            <a:r>
              <a:rPr lang="en-US" altLang="zh-CN" b="0" dirty="0">
                <a:solidFill>
                  <a:srgbClr val="0451A5"/>
                </a:solidFill>
                <a:effectLst/>
                <a:latin typeface="Fira Code" panose="020B0809050000020004" pitchFamily="49" charset="0"/>
              </a:rPr>
              <a:t>normalize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altLang="zh-CN" b="0" dirty="0" err="1">
                <a:solidFill>
                  <a:srgbClr val="0451A5"/>
                </a:solidFill>
                <a:effectLst/>
                <a:latin typeface="Fira Code" panose="020B0809050000020004" pitchFamily="49" charset="0"/>
              </a:rPr>
              <a:t>UnityWorldSpaceViewDir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altLang="zh-CN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worldPos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));</a:t>
            </a: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    </a:t>
            </a:r>
            <a:r>
              <a:rPr lang="en-US" altLang="zh-CN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fixed3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halfVec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= </a:t>
            </a:r>
            <a:r>
              <a:rPr lang="en-US" altLang="zh-CN" b="0" dirty="0">
                <a:solidFill>
                  <a:srgbClr val="0451A5"/>
                </a:solidFill>
                <a:effectLst/>
                <a:latin typeface="Fira Code" panose="020B0809050000020004" pitchFamily="49" charset="0"/>
              </a:rPr>
              <a:t>normalize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altLang="zh-CN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viewDir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+ light);</a:t>
            </a: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    </a:t>
            </a:r>
            <a:r>
              <a:rPr lang="en-US" altLang="zh-CN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fixed3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specular = </a:t>
            </a:r>
            <a:r>
              <a:rPr lang="en-US" altLang="zh-CN" b="0" dirty="0">
                <a:solidFill>
                  <a:srgbClr val="0451A5"/>
                </a:solidFill>
                <a:effectLst/>
                <a:latin typeface="Fira Code" panose="020B0809050000020004" pitchFamily="49" charset="0"/>
              </a:rPr>
              <a:t>pow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altLang="zh-CN" b="0" dirty="0">
                <a:solidFill>
                  <a:srgbClr val="0451A5"/>
                </a:solidFill>
                <a:effectLst/>
                <a:latin typeface="Fira Code" panose="020B0809050000020004" pitchFamily="49" charset="0"/>
              </a:rPr>
              <a:t>saturate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altLang="zh-CN" b="0" dirty="0">
                <a:solidFill>
                  <a:srgbClr val="0451A5"/>
                </a:solidFill>
                <a:effectLst/>
                <a:latin typeface="Fira Code" panose="020B0809050000020004" pitchFamily="49" charset="0"/>
              </a:rPr>
              <a:t>dot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altLang="zh-CN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halfVec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, </a:t>
            </a:r>
            <a:r>
              <a:rPr lang="en-US" altLang="zh-CN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worldNormal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)), _Gloss);</a:t>
            </a: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    specular *= </a:t>
            </a:r>
            <a:r>
              <a:rPr lang="en-US" altLang="zh-CN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ao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;</a:t>
            </a: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    </a:t>
            </a:r>
            <a:r>
              <a:rPr lang="en-US" altLang="zh-CN" b="0" dirty="0">
                <a:solidFill>
                  <a:srgbClr val="008000"/>
                </a:solidFill>
                <a:effectLst/>
                <a:latin typeface="Fira Code" panose="020B0809050000020004" pitchFamily="49" charset="0"/>
              </a:rPr>
              <a:t>// return fixed4(</a:t>
            </a:r>
            <a:r>
              <a:rPr lang="en-US" altLang="zh-CN" b="0" dirty="0" err="1">
                <a:solidFill>
                  <a:srgbClr val="008000"/>
                </a:solidFill>
                <a:effectLst/>
                <a:latin typeface="Fira Code" panose="020B0809050000020004" pitchFamily="49" charset="0"/>
              </a:rPr>
              <a:t>worldNormal</a:t>
            </a:r>
            <a:r>
              <a:rPr lang="en-US" altLang="zh-CN" b="0" dirty="0">
                <a:solidFill>
                  <a:srgbClr val="008000"/>
                </a:solidFill>
                <a:effectLst/>
                <a:latin typeface="Fira Code" panose="020B0809050000020004" pitchFamily="49" charset="0"/>
              </a:rPr>
              <a:t>, 1.0);</a:t>
            </a:r>
            <a:endParaRPr lang="en-US" altLang="zh-CN" b="0" dirty="0">
              <a:solidFill>
                <a:srgbClr val="000000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altLang="zh-CN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                return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fixed4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(ambient + diff + specular,1.0);</a:t>
            </a: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}</a:t>
            </a: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</a:t>
            </a:r>
            <a:r>
              <a:rPr lang="en-US" altLang="zh-CN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ENDCG</a:t>
            </a:r>
            <a:endParaRPr lang="en-US" altLang="zh-CN" b="0" dirty="0">
              <a:solidFill>
                <a:srgbClr val="000000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}</a:t>
            </a: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}</a:t>
            </a: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}</a:t>
            </a:r>
          </a:p>
          <a:p>
            <a:br>
              <a:rPr lang="en-US" altLang="zh-CN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</a:br>
            <a:endParaRPr lang="en-US" altLang="zh-CN" b="0" dirty="0">
              <a:solidFill>
                <a:srgbClr val="000000"/>
              </a:solidFill>
              <a:effectLst/>
              <a:latin typeface="Fira Code" panose="020B0809050000020004" pitchFamily="49" charset="0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58914D-C9A4-4D2A-94EE-AAE2BA9BF0E8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13062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B4137D07-DB3A-4963-AF8D-2045F171D058}" type="datetimeFigureOut">
              <a:rPr lang="zh-CN" altLang="en-US" smtClean="0"/>
              <a:t>2021/8/12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DFDB3E9D-6FD7-4016-A302-01EBCC18C5C0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180418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37D07-DB3A-4963-AF8D-2045F171D058}" type="datetimeFigureOut">
              <a:rPr lang="zh-CN" altLang="en-US" smtClean="0"/>
              <a:t>2021/8/12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B3E9D-6FD7-4016-A302-01EBCC18C5C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61494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37D07-DB3A-4963-AF8D-2045F171D058}" type="datetimeFigureOut">
              <a:rPr lang="zh-CN" altLang="en-US" smtClean="0"/>
              <a:t>2021/8/12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B3E9D-6FD7-4016-A302-01EBCC18C5C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52205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37D07-DB3A-4963-AF8D-2045F171D058}" type="datetimeFigureOut">
              <a:rPr lang="zh-CN" altLang="en-US" smtClean="0"/>
              <a:t>2021/8/12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B3E9D-6FD7-4016-A302-01EBCC18C5C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34350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37D07-DB3A-4963-AF8D-2045F171D058}" type="datetimeFigureOut">
              <a:rPr lang="zh-CN" altLang="en-US" smtClean="0"/>
              <a:t>2021/8/12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B3E9D-6FD7-4016-A302-01EBCC18C5C0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4898127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37D07-DB3A-4963-AF8D-2045F171D058}" type="datetimeFigureOut">
              <a:rPr lang="zh-CN" altLang="en-US" smtClean="0"/>
              <a:t>2021/8/12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B3E9D-6FD7-4016-A302-01EBCC18C5C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6448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37D07-DB3A-4963-AF8D-2045F171D058}" type="datetimeFigureOut">
              <a:rPr lang="zh-CN" altLang="en-US" smtClean="0"/>
              <a:t>2021/8/12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B3E9D-6FD7-4016-A302-01EBCC18C5C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43287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37D07-DB3A-4963-AF8D-2045F171D058}" type="datetimeFigureOut">
              <a:rPr lang="zh-CN" altLang="en-US" smtClean="0"/>
              <a:t>2021/8/12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B3E9D-6FD7-4016-A302-01EBCC18C5C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90540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37D07-DB3A-4963-AF8D-2045F171D058}" type="datetimeFigureOut">
              <a:rPr lang="zh-CN" altLang="en-US" smtClean="0"/>
              <a:t>2021/8/12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B3E9D-6FD7-4016-A302-01EBCC18C5C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51056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37D07-DB3A-4963-AF8D-2045F171D058}" type="datetimeFigureOut">
              <a:rPr lang="zh-CN" altLang="en-US" smtClean="0"/>
              <a:t>2021/8/12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B3E9D-6FD7-4016-A302-01EBCC18C5C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89261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37D07-DB3A-4963-AF8D-2045F171D058}" type="datetimeFigureOut">
              <a:rPr lang="zh-CN" altLang="en-US" smtClean="0"/>
              <a:t>2021/8/12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B3E9D-6FD7-4016-A302-01EBCC18C5C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09261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B4137D07-DB3A-4963-AF8D-2045F171D058}" type="datetimeFigureOut">
              <a:rPr lang="zh-CN" altLang="en-US" smtClean="0"/>
              <a:t>2021/8/12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DFDB3E9D-6FD7-4016-A302-01EBCC18C5C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47596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docs.unity3d.com/cn/current/ScriptReference/Material.SetTextureOffset.html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opengl-cn.github.io/05%20Advanced%20Lighting/05%20Parallax%20Mapping/" TargetMode="External"/><Relationship Id="rId2" Type="http://schemas.openxmlformats.org/officeDocument/2006/relationships/hyperlink" Target="https://spiderlili.com/2020/03/01/tech-art-tips-tricks-all-about-displacement-normal-bump-maps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blog.theknightsofunity.com/practical-use-of-render-textures/" TargetMode="External"/><Relationship Id="rId5" Type="http://schemas.openxmlformats.org/officeDocument/2006/relationships/hyperlink" Target="https://www.programmersought.com/article/67345070260/" TargetMode="External"/><Relationship Id="rId4" Type="http://schemas.openxmlformats.org/officeDocument/2006/relationships/hyperlink" Target="https://catlikecoding.com/unity/tutorials/rendering/part-20/" TargetMode="Externa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0A0632-C999-4D66-A2DC-712DDE64F0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5855" y="758952"/>
            <a:ext cx="10324763" cy="203043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altLang="zh-CN" dirty="0">
                <a:latin typeface="Bahnschrift SemiBold Condensed" panose="020B0502040204020203" pitchFamily="34" charset="0"/>
              </a:rPr>
              <a:t>Shader – Texture</a:t>
            </a:r>
            <a:endParaRPr lang="zh-CN" altLang="en-US" dirty="0">
              <a:latin typeface="Bahnschrift SemiBold Condensed" panose="020B0502040204020203" pitchFamily="34" charset="0"/>
            </a:endParaRPr>
          </a:p>
        </p:txBody>
      </p:sp>
      <p:sp>
        <p:nvSpPr>
          <p:cNvPr id="4" name="副标题 2">
            <a:extLst>
              <a:ext uri="{FF2B5EF4-FFF2-40B4-BE49-F238E27FC236}">
                <a16:creationId xmlns:a16="http://schemas.microsoft.com/office/drawing/2014/main" id="{9CB4E29B-61E6-46B4-8BCE-F2D902ADC7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85347"/>
            <a:ext cx="9576618" cy="1655762"/>
          </a:xfrm>
        </p:spPr>
        <p:txBody>
          <a:bodyPr>
            <a:normAutofit/>
          </a:bodyPr>
          <a:lstStyle/>
          <a:p>
            <a:pPr algn="r"/>
            <a:r>
              <a:rPr lang="en-US" altLang="zh-CN" sz="3200" dirty="0" err="1">
                <a:latin typeface="Bell MT" panose="02020503060305020303" pitchFamily="18" charset="0"/>
              </a:rPr>
              <a:t>LittleRewriter</a:t>
            </a:r>
            <a:endParaRPr lang="en-US" altLang="zh-CN" sz="3200" dirty="0">
              <a:latin typeface="Bell MT" panose="02020503060305020303" pitchFamily="18" charset="0"/>
            </a:endParaRPr>
          </a:p>
          <a:p>
            <a:pPr algn="r"/>
            <a:r>
              <a:rPr lang="en-US" altLang="zh-CN" sz="3200" dirty="0">
                <a:latin typeface="Bell MT" panose="02020503060305020303" pitchFamily="18" charset="0"/>
              </a:rPr>
              <a:t>2021/08/04</a:t>
            </a:r>
            <a:endParaRPr lang="zh-CN" altLang="en-US" sz="3200" dirty="0"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39791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FBE22C-9EBB-43A9-968E-E037895759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Wrap Mode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BD65FA9-1D85-43E6-B849-6581BDC9B9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4854575"/>
            <a:ext cx="8595360" cy="1325562"/>
          </a:xfrm>
        </p:spPr>
        <p:txBody>
          <a:bodyPr/>
          <a:lstStyle/>
          <a:p>
            <a:r>
              <a:rPr lang="en-US" altLang="zh-CN" dirty="0"/>
              <a:t>Repeat </a:t>
            </a:r>
            <a:r>
              <a:rPr lang="en-US" altLang="zh-CN" dirty="0" err="1"/>
              <a:t>moirror</a:t>
            </a:r>
            <a:r>
              <a:rPr lang="en-US" altLang="zh-CN" dirty="0"/>
              <a:t> clamp border</a:t>
            </a:r>
          </a:p>
          <a:p>
            <a:r>
              <a:rPr lang="en-US" altLang="zh-CN" dirty="0"/>
              <a:t>mirror once: mirror a texture once along the zero value, then clamps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D4DF230-6A07-4533-A290-643ECA85C2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860" y="1980941"/>
            <a:ext cx="8755093" cy="2166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9523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8CDA05A-4FB0-40F9-8997-275893C09D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Filtering Mode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5116A65-D146-46B0-8EE9-EFCADD191E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161" y="2091415"/>
            <a:ext cx="5185692" cy="227387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3F4A86D-5133-47B8-9734-05C1AE0216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7329" y="2091415"/>
            <a:ext cx="5320703" cy="2220220"/>
          </a:xfrm>
          <a:prstGeom prst="rect">
            <a:avLst/>
          </a:prstGeom>
        </p:spPr>
      </p:pic>
      <p:sp>
        <p:nvSpPr>
          <p:cNvPr id="8" name="内容占位符 2">
            <a:extLst>
              <a:ext uri="{FF2B5EF4-FFF2-40B4-BE49-F238E27FC236}">
                <a16:creationId xmlns:a16="http://schemas.microsoft.com/office/drawing/2014/main" id="{E003A6DC-1190-411E-8C5A-F0F1E12B24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4854575"/>
            <a:ext cx="8595360" cy="1325562"/>
          </a:xfrm>
        </p:spPr>
        <p:txBody>
          <a:bodyPr/>
          <a:lstStyle/>
          <a:p>
            <a:r>
              <a:rPr lang="en-US" altLang="zh-CN" dirty="0"/>
              <a:t>Aliasing</a:t>
            </a:r>
            <a:r>
              <a:rPr lang="zh-CN" altLang="en-US" dirty="0"/>
              <a:t>！</a:t>
            </a:r>
            <a:endParaRPr lang="en-US" altLang="zh-CN" dirty="0"/>
          </a:p>
          <a:p>
            <a:r>
              <a:rPr lang="en-US" altLang="zh-CN" dirty="0"/>
              <a:t>Left</a:t>
            </a:r>
            <a:r>
              <a:rPr lang="zh-CN" altLang="en-US" dirty="0"/>
              <a:t>：</a:t>
            </a:r>
            <a:r>
              <a:rPr lang="en-US" altLang="zh-CN" dirty="0"/>
              <a:t>Point 	Right</a:t>
            </a:r>
            <a:r>
              <a:rPr lang="zh-CN" altLang="en-US" dirty="0"/>
              <a:t>：</a:t>
            </a:r>
            <a:r>
              <a:rPr lang="en-US" altLang="zh-CN" dirty="0"/>
              <a:t>Bilinear</a:t>
            </a:r>
          </a:p>
          <a:p>
            <a:r>
              <a:rPr lang="en-US" altLang="zh-CN" dirty="0"/>
              <a:t>Acceleration </a:t>
            </a:r>
            <a:r>
              <a:rPr lang="zh-CN" altLang="en-US" dirty="0"/>
              <a:t>：</a:t>
            </a:r>
            <a:r>
              <a:rPr lang="en-US" altLang="zh-CN" dirty="0"/>
              <a:t>Mipmaps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258186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35BDC1-253F-40A2-9D3B-3C6C18750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Max size &amp; compression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D362F28-684D-4CD1-B858-2786E490CB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8595360" cy="908263"/>
          </a:xfrm>
        </p:spPr>
        <p:txBody>
          <a:bodyPr/>
          <a:lstStyle/>
          <a:p>
            <a:r>
              <a:rPr lang="en-US" altLang="zh-CN" dirty="0"/>
              <a:t>Max size</a:t>
            </a:r>
            <a:r>
              <a:rPr lang="zh-CN" altLang="en-US" dirty="0"/>
              <a:t>决定</a:t>
            </a:r>
            <a:r>
              <a:rPr lang="en-US" altLang="zh-CN" dirty="0"/>
              <a:t>pixel size</a:t>
            </a:r>
          </a:p>
          <a:p>
            <a:r>
              <a:rPr lang="en-US" altLang="zh-CN" dirty="0"/>
              <a:t>compression </a:t>
            </a:r>
            <a:r>
              <a:rPr lang="zh-CN" altLang="en-US" dirty="0"/>
              <a:t>决定是否压缩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FAC8230-D78C-4FAC-9D06-77B69FDE98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518" y="2791361"/>
            <a:ext cx="5210239" cy="187665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AFA627D-9380-4933-8AA7-82C0C38093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336" r="8388"/>
          <a:stretch/>
        </p:blipFill>
        <p:spPr>
          <a:xfrm>
            <a:off x="5897572" y="2791361"/>
            <a:ext cx="5210239" cy="1876659"/>
          </a:xfrm>
          <a:prstGeom prst="rect">
            <a:avLst/>
          </a:prstGeom>
        </p:spPr>
      </p:pic>
      <p:sp>
        <p:nvSpPr>
          <p:cNvPr id="8" name="内容占位符 2">
            <a:extLst>
              <a:ext uri="{FF2B5EF4-FFF2-40B4-BE49-F238E27FC236}">
                <a16:creationId xmlns:a16="http://schemas.microsoft.com/office/drawing/2014/main" id="{563DA5C9-121E-4CC2-9A7B-F1C463BCA8DF}"/>
              </a:ext>
            </a:extLst>
          </p:cNvPr>
          <p:cNvSpPr txBox="1">
            <a:spLocks/>
          </p:cNvSpPr>
          <p:nvPr/>
        </p:nvSpPr>
        <p:spPr>
          <a:xfrm>
            <a:off x="1261872" y="4854575"/>
            <a:ext cx="8595360" cy="13255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Left</a:t>
            </a:r>
            <a:r>
              <a:rPr lang="zh-CN" altLang="en-US" dirty="0"/>
              <a:t>：</a:t>
            </a:r>
            <a:r>
              <a:rPr lang="en-US" altLang="zh-CN" dirty="0"/>
              <a:t>Max size 32 	Right</a:t>
            </a:r>
            <a:r>
              <a:rPr lang="zh-CN" altLang="en-US" dirty="0"/>
              <a:t>：</a:t>
            </a:r>
            <a:r>
              <a:rPr lang="en-US" altLang="zh-CN" dirty="0"/>
              <a:t>Max size 128</a:t>
            </a:r>
          </a:p>
        </p:txBody>
      </p:sp>
    </p:spTree>
    <p:extLst>
      <p:ext uri="{BB962C8B-B14F-4D97-AF65-F5344CB8AC3E}">
        <p14:creationId xmlns:p14="http://schemas.microsoft.com/office/powerpoint/2010/main" val="803179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91C565F-713C-4467-A2A1-3DF0C75B84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9680" y="157105"/>
            <a:ext cx="9692640" cy="1325562"/>
          </a:xfrm>
        </p:spPr>
        <p:txBody>
          <a:bodyPr/>
          <a:lstStyle/>
          <a:p>
            <a:r>
              <a:rPr lang="en-US" altLang="zh-CN" dirty="0"/>
              <a:t>Sample Texture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188D150-5452-433F-84E3-F1B3B2132D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67597" y="1828800"/>
            <a:ext cx="4541316" cy="4351337"/>
          </a:xfrm>
        </p:spPr>
        <p:txBody>
          <a:bodyPr>
            <a:normAutofit/>
          </a:bodyPr>
          <a:lstStyle/>
          <a:p>
            <a:r>
              <a:rPr lang="en-US" altLang="zh-CN" sz="2800" dirty="0"/>
              <a:t>Properties </a:t>
            </a:r>
          </a:p>
          <a:p>
            <a:pPr lvl="1"/>
            <a:r>
              <a:rPr lang="en-US" altLang="zh-CN" sz="2400" dirty="0"/>
              <a:t>2D</a:t>
            </a:r>
            <a:r>
              <a:rPr lang="zh-CN" altLang="en-US" sz="2400" dirty="0"/>
              <a:t>类型</a:t>
            </a:r>
            <a:endParaRPr lang="en-US" altLang="zh-CN" sz="2400" dirty="0"/>
          </a:p>
          <a:p>
            <a:pPr lvl="1"/>
            <a:r>
              <a:rPr lang="zh-CN" altLang="en-US" sz="2400" dirty="0"/>
              <a:t>默认值：</a:t>
            </a:r>
            <a:r>
              <a:rPr lang="en-US" altLang="zh-CN" sz="2400" dirty="0"/>
              <a:t>”white”{}</a:t>
            </a:r>
          </a:p>
          <a:p>
            <a:pPr lvl="1"/>
            <a:r>
              <a:rPr lang="zh-CN" altLang="en-US" sz="2400" dirty="0"/>
              <a:t>注意大括号！</a:t>
            </a:r>
            <a:endParaRPr lang="en-US" altLang="zh-CN" sz="2400" dirty="0"/>
          </a:p>
          <a:p>
            <a:r>
              <a:rPr lang="zh-CN" altLang="en-US" sz="2800" dirty="0"/>
              <a:t>在</a:t>
            </a:r>
            <a:r>
              <a:rPr lang="en-US" altLang="zh-CN" sz="2800" dirty="0"/>
              <a:t>Pass</a:t>
            </a:r>
            <a:r>
              <a:rPr lang="zh-CN" altLang="en-US" sz="2800" dirty="0"/>
              <a:t>中声明</a:t>
            </a:r>
            <a:r>
              <a:rPr lang="en-US" altLang="zh-CN" sz="2800" dirty="0"/>
              <a:t>_</a:t>
            </a:r>
            <a:r>
              <a:rPr lang="en-US" altLang="zh-CN" sz="2800" dirty="0" err="1"/>
              <a:t>MainTex</a:t>
            </a:r>
            <a:endParaRPr lang="en-US" altLang="zh-CN" sz="2800" dirty="0"/>
          </a:p>
          <a:p>
            <a:pPr lvl="1"/>
            <a:r>
              <a:rPr lang="zh-CN" altLang="en-US" sz="2400" dirty="0"/>
              <a:t>类型是</a:t>
            </a:r>
            <a:r>
              <a:rPr lang="en-US" altLang="zh-CN" sz="2400" dirty="0"/>
              <a:t>sampler2D</a:t>
            </a:r>
            <a:r>
              <a:rPr lang="zh-CN" altLang="en-US" sz="2400" dirty="0"/>
              <a:t>！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1D8BDDD-1942-4D1C-A445-0EB3E24519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693" y="1525857"/>
            <a:ext cx="4916636" cy="5227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3521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1883D9-F20D-4746-9891-49260375A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Sample Texture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6090336-D15D-4C5A-98E6-97F9B8A654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49503" y="1828800"/>
            <a:ext cx="4087183" cy="2012907"/>
          </a:xfrm>
        </p:spPr>
        <p:txBody>
          <a:bodyPr>
            <a:normAutofit/>
          </a:bodyPr>
          <a:lstStyle/>
          <a:p>
            <a:r>
              <a:rPr lang="en-US" altLang="zh-CN" sz="2800" dirty="0"/>
              <a:t>tex2D</a:t>
            </a:r>
            <a:r>
              <a:rPr lang="zh-CN" altLang="en-US" sz="2800" dirty="0"/>
              <a:t>函数</a:t>
            </a:r>
            <a:endParaRPr lang="en-US" altLang="zh-CN" sz="2800" dirty="0"/>
          </a:p>
          <a:p>
            <a:pPr lvl="1"/>
            <a:r>
              <a:rPr lang="zh-CN" altLang="en-US" sz="2400" dirty="0"/>
              <a:t>采样</a:t>
            </a:r>
            <a:r>
              <a:rPr lang="en-US" altLang="zh-CN" sz="2400" dirty="0"/>
              <a:t>_</a:t>
            </a:r>
            <a:r>
              <a:rPr lang="en-US" altLang="zh-CN" sz="2400" dirty="0" err="1"/>
              <a:t>MainTex</a:t>
            </a:r>
            <a:endParaRPr lang="en-US" altLang="zh-CN" sz="2400" dirty="0"/>
          </a:p>
          <a:p>
            <a:pPr lvl="1"/>
            <a:r>
              <a:rPr lang="zh-CN" altLang="en-US" sz="2400" dirty="0"/>
              <a:t>坐标是</a:t>
            </a:r>
            <a:r>
              <a:rPr lang="en-US" altLang="zh-CN" sz="2400" dirty="0"/>
              <a:t>(</a:t>
            </a:r>
            <a:r>
              <a:rPr lang="en-US" altLang="zh-CN" sz="2400" dirty="0" err="1"/>
              <a:t>u,v</a:t>
            </a:r>
            <a:r>
              <a:rPr lang="en-US" altLang="zh-CN" sz="2400" dirty="0"/>
              <a:t>)</a:t>
            </a:r>
          </a:p>
          <a:p>
            <a:pPr lvl="1"/>
            <a:r>
              <a:rPr lang="zh-CN" altLang="en-US" sz="2400" dirty="0"/>
              <a:t>将对应</a:t>
            </a:r>
            <a:r>
              <a:rPr lang="en-US" altLang="zh-CN" sz="2400" dirty="0" err="1"/>
              <a:t>uv</a:t>
            </a:r>
            <a:r>
              <a:rPr lang="zh-CN" altLang="en-US" sz="2400" dirty="0"/>
              <a:t>上的像素值取出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17342EE-CA05-4AD1-990A-B3D2B74E1F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277" y="1828800"/>
            <a:ext cx="6577077" cy="421894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346B368-F7D6-4E4C-8E8E-4157EF73FB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3744" y="3841707"/>
            <a:ext cx="2370817" cy="2201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3265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E2F181-262A-4618-9FE9-742DD4C46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扩展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0685C2D-F6A7-4358-A380-F49CFA15DA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1"/>
            <a:ext cx="8595360" cy="1448310"/>
          </a:xfrm>
        </p:spPr>
        <p:txBody>
          <a:bodyPr>
            <a:normAutofit/>
          </a:bodyPr>
          <a:lstStyle/>
          <a:p>
            <a:r>
              <a:rPr lang="zh-CN" altLang="en-US" dirty="0"/>
              <a:t>我们能不能不用</a:t>
            </a:r>
            <a:r>
              <a:rPr lang="en-US" altLang="zh-CN" dirty="0" err="1"/>
              <a:t>i.uv</a:t>
            </a:r>
            <a:r>
              <a:rPr lang="zh-CN" altLang="en-US" dirty="0"/>
              <a:t>进行采样？</a:t>
            </a:r>
            <a:endParaRPr lang="en-US" altLang="zh-CN" dirty="0"/>
          </a:p>
          <a:p>
            <a:r>
              <a:rPr lang="zh-CN" altLang="en-US" dirty="0"/>
              <a:t>比如，用法线采样？</a:t>
            </a:r>
            <a:endParaRPr lang="en-US" altLang="zh-CN" dirty="0"/>
          </a:p>
          <a:p>
            <a:r>
              <a:rPr lang="zh-CN" altLang="en-US" dirty="0"/>
              <a:t>为什么会得到右图的效果？</a:t>
            </a:r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64A8D27-814C-4EEF-A880-7E158C5C08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0637" y="2598383"/>
            <a:ext cx="2915734" cy="294636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05BD496-FD32-4997-B48B-0E96D3B16E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084" y="3330123"/>
            <a:ext cx="6096000" cy="69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0827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3FDF7DE-182D-460B-8690-C57CE952FB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0B5FA8D-B4BC-4564-8DCA-8BEC63E690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8595360" cy="2356574"/>
          </a:xfrm>
        </p:spPr>
        <p:txBody>
          <a:bodyPr/>
          <a:lstStyle/>
          <a:p>
            <a:r>
              <a:rPr lang="zh-CN" altLang="en-US" dirty="0"/>
              <a:t>在</a:t>
            </a:r>
            <a:r>
              <a:rPr lang="en-US" altLang="zh-CN" dirty="0"/>
              <a:t>Inspector</a:t>
            </a:r>
            <a:r>
              <a:rPr lang="zh-CN" altLang="en-US" dirty="0"/>
              <a:t>面板，有一个</a:t>
            </a:r>
            <a:r>
              <a:rPr lang="en-US" altLang="zh-CN" dirty="0"/>
              <a:t>Tiling</a:t>
            </a:r>
            <a:r>
              <a:rPr lang="zh-CN" altLang="en-US" dirty="0"/>
              <a:t>和</a:t>
            </a:r>
            <a:r>
              <a:rPr lang="en-US" altLang="zh-CN" dirty="0"/>
              <a:t>Offset</a:t>
            </a:r>
          </a:p>
          <a:p>
            <a:r>
              <a:rPr lang="zh-CN" altLang="en-US" dirty="0"/>
              <a:t>实际上表示对纹理坐标的变换</a:t>
            </a:r>
            <a:endParaRPr lang="en-US" altLang="zh-CN" dirty="0"/>
          </a:p>
          <a:p>
            <a:r>
              <a:rPr lang="en-US" altLang="zh-CN" dirty="0"/>
              <a:t>Tiling</a:t>
            </a:r>
            <a:r>
              <a:rPr lang="zh-CN" altLang="en-US" dirty="0"/>
              <a:t>：拉伸  </a:t>
            </a:r>
            <a:r>
              <a:rPr lang="en-US" altLang="zh-CN" dirty="0"/>
              <a:t>Offset</a:t>
            </a:r>
            <a:r>
              <a:rPr lang="zh-CN" altLang="en-US" dirty="0"/>
              <a:t>：平移</a:t>
            </a:r>
            <a:endParaRPr lang="en-US" altLang="zh-CN" dirty="0"/>
          </a:p>
          <a:p>
            <a:r>
              <a:rPr lang="zh-CN" altLang="en-US" dirty="0"/>
              <a:t>可以通过</a:t>
            </a:r>
            <a:r>
              <a:rPr lang="en-US" altLang="zh-CN" dirty="0"/>
              <a:t>_</a:t>
            </a:r>
            <a:r>
              <a:rPr lang="en-US" altLang="zh-CN" dirty="0" err="1"/>
              <a:t>TexName_ST</a:t>
            </a:r>
            <a:r>
              <a:rPr lang="zh-CN" altLang="en-US" dirty="0"/>
              <a:t>获取到</a:t>
            </a:r>
            <a:endParaRPr lang="en-US" altLang="zh-CN" dirty="0"/>
          </a:p>
          <a:p>
            <a:r>
              <a:rPr lang="en-US" altLang="zh-CN" dirty="0" err="1"/>
              <a:t>ST:Scale</a:t>
            </a:r>
            <a:r>
              <a:rPr lang="en-US" altLang="zh-CN" dirty="0"/>
              <a:t> and Translation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BDBF9C1-DCFB-4B13-80F7-9A81252DA9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1872" y="4320008"/>
            <a:ext cx="5487166" cy="1752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3352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C9D09C2-7686-4BC5-BDEE-3CF0D27E67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9E14BDD-CEC0-44D7-9EAC-5400DEFD31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85223" y="1828800"/>
            <a:ext cx="3260051" cy="2595915"/>
          </a:xfrm>
        </p:spPr>
        <p:txBody>
          <a:bodyPr>
            <a:normAutofit fontScale="92500" lnSpcReduction="20000"/>
          </a:bodyPr>
          <a:lstStyle/>
          <a:p>
            <a:r>
              <a:rPr lang="zh-CN" altLang="en-US" sz="2400" dirty="0"/>
              <a:t>首先声明</a:t>
            </a:r>
            <a:r>
              <a:rPr lang="en-US" altLang="zh-CN" sz="2400" dirty="0"/>
              <a:t>_</a:t>
            </a:r>
            <a:r>
              <a:rPr lang="en-US" altLang="zh-CN" sz="2400" dirty="0" err="1"/>
              <a:t>MainTex_ST</a:t>
            </a:r>
            <a:r>
              <a:rPr lang="zh-CN" altLang="en-US" sz="2400" dirty="0"/>
              <a:t>获取缩放结果</a:t>
            </a:r>
            <a:endParaRPr lang="en-US" altLang="zh-CN" sz="2400" dirty="0"/>
          </a:p>
          <a:p>
            <a:r>
              <a:rPr lang="zh-CN" altLang="en-US" sz="2400" dirty="0"/>
              <a:t>这个</a:t>
            </a:r>
            <a:r>
              <a:rPr lang="en-US" altLang="zh-CN" sz="2400" dirty="0"/>
              <a:t>float4</a:t>
            </a:r>
            <a:r>
              <a:rPr lang="zh-CN" altLang="en-US" sz="2400" dirty="0"/>
              <a:t>变量的</a:t>
            </a:r>
            <a:r>
              <a:rPr lang="en-US" altLang="zh-CN" sz="2400" dirty="0" err="1"/>
              <a:t>xy</a:t>
            </a:r>
            <a:r>
              <a:rPr lang="zh-CN" altLang="en-US" sz="2400" dirty="0"/>
              <a:t>分量是缩放，</a:t>
            </a:r>
            <a:r>
              <a:rPr lang="en-US" altLang="zh-CN" sz="2400" dirty="0" err="1"/>
              <a:t>zw</a:t>
            </a:r>
            <a:r>
              <a:rPr lang="zh-CN" altLang="en-US" sz="2400" dirty="0"/>
              <a:t>分量是平移</a:t>
            </a:r>
            <a:endParaRPr lang="en-US" altLang="zh-CN" sz="2400" dirty="0"/>
          </a:p>
          <a:p>
            <a:r>
              <a:rPr lang="zh-CN" altLang="en-US" sz="2400" dirty="0"/>
              <a:t>根据这个值对</a:t>
            </a:r>
            <a:r>
              <a:rPr lang="en-US" altLang="zh-CN" sz="2400" dirty="0" err="1"/>
              <a:t>texcoord</a:t>
            </a:r>
            <a:r>
              <a:rPr lang="zh-CN" altLang="en-US" sz="2400" dirty="0"/>
              <a:t>变换即可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4790DCD-45E4-4076-9AD8-DE46732FC3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991" y="1771102"/>
            <a:ext cx="6562937" cy="259591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D6AD200-18E3-4FAA-AB8A-C30A565630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291" y="5046592"/>
            <a:ext cx="6773153" cy="415022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CD32976B-EB94-4829-A2D6-F493E269C802}"/>
              </a:ext>
            </a:extLst>
          </p:cNvPr>
          <p:cNvSpPr txBox="1"/>
          <p:nvPr/>
        </p:nvSpPr>
        <p:spPr>
          <a:xfrm>
            <a:off x="895592" y="4587809"/>
            <a:ext cx="62170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Unity</a:t>
            </a:r>
            <a:r>
              <a:rPr lang="zh-CN" altLang="en-US" sz="2400" dirty="0"/>
              <a:t>提供的封装：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F247C3B-4D0D-43EF-BD26-1AD4F625DA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107" y="5880938"/>
            <a:ext cx="10708913" cy="611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1897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5EC1CF-82C2-40D3-B6B5-6ACDCE58D5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作业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9C0CD28-7D6B-4300-8C2D-E5F54A50F5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8595360" cy="2184741"/>
          </a:xfrm>
        </p:spPr>
        <p:txBody>
          <a:bodyPr/>
          <a:lstStyle/>
          <a:p>
            <a:r>
              <a:rPr lang="en-US" altLang="zh-CN" dirty="0"/>
              <a:t>Tiling</a:t>
            </a:r>
            <a:r>
              <a:rPr lang="zh-CN" altLang="en-US" dirty="0"/>
              <a:t>值越大，纹理采样结果更大还是更小？请用公式解释。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能不能用脚本做一个旋转的“滚筒”？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>
                <a:hlinkClick r:id="rId2"/>
              </a:rPr>
              <a:t>https://docs.unity3d.com/cn/current/ScriptReference/Material.SetTextureOffset.html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2C2D632-7756-41D2-BEB7-19F64118F4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097" y="4426615"/>
            <a:ext cx="7382706" cy="1670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1528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16CABA44-084C-4809-8D89-BA359C091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Ramp Texture</a:t>
            </a:r>
            <a:endParaRPr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CE0A83C0-40A3-479C-9883-5DEF7A525B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094423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A6199E-EB41-4143-9D38-F7C3797BD7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废话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EE6DDDB-79B4-415A-A836-B411BBF8CF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0818" y="2140903"/>
            <a:ext cx="4464673" cy="4351337"/>
          </a:xfrm>
        </p:spPr>
        <p:txBody>
          <a:bodyPr/>
          <a:lstStyle/>
          <a:p>
            <a:pPr marL="0" indent="0">
              <a:buNone/>
            </a:pPr>
            <a:r>
              <a:rPr lang="zh-CN" altLang="en-US" strike="sngStrike" dirty="0"/>
              <a:t>估计人也被劝退的差不多了</a:t>
            </a:r>
            <a:endParaRPr lang="en-US" altLang="zh-CN" strike="sngStrike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建议去看闫老师的</a:t>
            </a:r>
            <a:r>
              <a:rPr lang="en-US" altLang="zh-CN" dirty="0"/>
              <a:t>Games101</a:t>
            </a:r>
            <a:r>
              <a:rPr lang="zh-CN" altLang="en-US" dirty="0"/>
              <a:t>和</a:t>
            </a:r>
            <a:r>
              <a:rPr lang="en-US" altLang="zh-CN" dirty="0"/>
              <a:t>Games202</a:t>
            </a:r>
            <a:r>
              <a:rPr lang="zh-CN" altLang="en-US" dirty="0"/>
              <a:t>和庄懂的技术美术课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可能的计划：</a:t>
            </a:r>
            <a:endParaRPr lang="en-US" altLang="zh-CN" dirty="0"/>
          </a:p>
          <a:p>
            <a:r>
              <a:rPr lang="en-US" altLang="zh-CN" dirty="0"/>
              <a:t>7</a:t>
            </a:r>
            <a:r>
              <a:rPr lang="zh-CN" altLang="en-US" dirty="0"/>
              <a:t>系列 </a:t>
            </a:r>
            <a:r>
              <a:rPr lang="en-US" altLang="zh-CN" dirty="0"/>
              <a:t>Godot</a:t>
            </a:r>
            <a:r>
              <a:rPr lang="zh-CN" altLang="en-US" dirty="0"/>
              <a:t>植物大战僵尸项目</a:t>
            </a:r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系列 动画相关、常见插件</a:t>
            </a:r>
            <a:endParaRPr lang="en-US" altLang="zh-CN" dirty="0"/>
          </a:p>
          <a:p>
            <a:r>
              <a:rPr lang="en-US" altLang="zh-CN" dirty="0"/>
              <a:t>4</a:t>
            </a:r>
            <a:r>
              <a:rPr lang="zh-CN" altLang="en-US" dirty="0"/>
              <a:t>系列 实例教学</a:t>
            </a:r>
            <a:endParaRPr lang="en-US" altLang="zh-CN" dirty="0"/>
          </a:p>
          <a:p>
            <a:r>
              <a:rPr lang="en-US" altLang="zh-CN" dirty="0"/>
              <a:t>6</a:t>
            </a:r>
            <a:r>
              <a:rPr lang="zh-CN" altLang="en-US" dirty="0"/>
              <a:t>系列 继续更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9169157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03736432-104B-4D34-A9AE-FBA22B294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渐变纹理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370D5904-E528-408D-A79C-FD40C5327D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8595360" cy="1110781"/>
          </a:xfrm>
        </p:spPr>
        <p:txBody>
          <a:bodyPr/>
          <a:lstStyle/>
          <a:p>
            <a:r>
              <a:rPr lang="zh-CN" altLang="en-US" dirty="0"/>
              <a:t>一种特殊的纹理，常常只有一维信息有效</a:t>
            </a:r>
            <a:endParaRPr lang="en-US" altLang="zh-CN" dirty="0"/>
          </a:p>
          <a:p>
            <a:r>
              <a:rPr lang="zh-CN" altLang="en-US" dirty="0"/>
              <a:t>一种用法：根据</a:t>
            </a:r>
            <a:r>
              <a:rPr lang="en-US" altLang="zh-CN" dirty="0"/>
              <a:t>Half Lambert</a:t>
            </a:r>
            <a:r>
              <a:rPr lang="zh-CN" altLang="en-US" dirty="0"/>
              <a:t>的计算结果采样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B1CAD55-5D4F-452E-86E4-ABFBE5E3A2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564" y="3126532"/>
            <a:ext cx="4540847" cy="60493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8DBEB2D-5040-454D-92EF-A5F10D42AF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2936" y="3126532"/>
            <a:ext cx="4034296" cy="671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6500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44ECD22-E686-4CEE-8FF2-C729C6190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渐变纹理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1518EDB-6516-4D07-951F-7C20960217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5108" y="4076313"/>
            <a:ext cx="6031019" cy="1422362"/>
          </a:xfrm>
        </p:spPr>
        <p:txBody>
          <a:bodyPr/>
          <a:lstStyle/>
          <a:p>
            <a:r>
              <a:rPr lang="en-US" altLang="zh-CN" dirty="0"/>
              <a:t>3Cut</a:t>
            </a:r>
            <a:r>
              <a:rPr lang="zh-CN" altLang="en-US" dirty="0"/>
              <a:t>效果</a:t>
            </a:r>
            <a:endParaRPr lang="en-US" altLang="zh-CN" dirty="0"/>
          </a:p>
          <a:p>
            <a:r>
              <a:rPr lang="zh-CN" altLang="en-US" dirty="0"/>
              <a:t>常用于卡通渲染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1502736-08D4-4FA3-8850-1C2B0D24A5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4361" y="2798432"/>
            <a:ext cx="3066538" cy="281850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6E42720-A743-4673-A439-C3011CC8DA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567" y="2133839"/>
            <a:ext cx="7506695" cy="184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3469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BB9BED1A-0485-4CD5-84D9-9E1C7F730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Occlusion</a:t>
            </a:r>
            <a:endParaRPr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DFE3475B-F2DB-4E34-896B-871B6E1A32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941562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E916D693-4503-42BC-9872-12C571A53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遮蔽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FA6CA3B5-EC4D-4E91-9CE5-8092A4DB7B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考虑环境光</a:t>
            </a:r>
            <a:endParaRPr lang="en-US" altLang="zh-CN" dirty="0"/>
          </a:p>
          <a:p>
            <a:r>
              <a:rPr lang="zh-CN" altLang="en-US" dirty="0"/>
              <a:t>并不是哪个地方都有环境光，希望遮蔽</a:t>
            </a:r>
            <a:endParaRPr lang="en-US" altLang="zh-CN" dirty="0"/>
          </a:p>
          <a:p>
            <a:r>
              <a:rPr lang="zh-CN" altLang="en-US" dirty="0"/>
              <a:t>再比如高光</a:t>
            </a:r>
            <a:endParaRPr lang="en-US" altLang="zh-CN" dirty="0"/>
          </a:p>
          <a:p>
            <a:r>
              <a:rPr lang="zh-CN" altLang="en-US" dirty="0"/>
              <a:t>平面不同位置粗糙度不同，高光亮度有差异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用一张贴图进行遮蔽！</a:t>
            </a:r>
          </a:p>
        </p:txBody>
      </p:sp>
    </p:spTree>
    <p:extLst>
      <p:ext uri="{BB962C8B-B14F-4D97-AF65-F5344CB8AC3E}">
        <p14:creationId xmlns:p14="http://schemas.microsoft.com/office/powerpoint/2010/main" val="17123495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FA0C7F-7B56-46C3-9278-9506C4DFBD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环境光遮蔽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27834AF-2A4C-4CAE-9073-C81D4D5B80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7784" y="1691322"/>
            <a:ext cx="6180055" cy="211052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C9CFAB1-B2FB-4108-B4A4-FA6E2A530E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9205" y="3873009"/>
            <a:ext cx="5374258" cy="2455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0501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6CDE9E-B843-4BF2-AFF2-CE48FB3E06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实现（在</a:t>
            </a:r>
            <a:r>
              <a:rPr lang="en-US" altLang="zh-CN" dirty="0"/>
              <a:t>Blinn-</a:t>
            </a:r>
            <a:r>
              <a:rPr lang="en-US" altLang="zh-CN" dirty="0" err="1"/>
              <a:t>Phong</a:t>
            </a:r>
            <a:r>
              <a:rPr lang="zh-CN" altLang="en-US" dirty="0"/>
              <a:t>的基础上）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40E2F3B-0F0F-47F4-990C-FFDACCEB90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628" y="2816843"/>
            <a:ext cx="6473880" cy="177970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C41F7CF-1375-47F0-81AA-F9D303D663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2232" y="2227700"/>
            <a:ext cx="4097219" cy="3676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0091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F8E5FC-DFD2-49D0-9E3B-F9ADF3B0D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1F564DB-B9A0-47A7-9306-6BD8B88908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4807899"/>
            <a:ext cx="8595359" cy="1372238"/>
          </a:xfrm>
        </p:spPr>
        <p:txBody>
          <a:bodyPr/>
          <a:lstStyle/>
          <a:p>
            <a:r>
              <a:rPr lang="zh-CN" altLang="en-US" dirty="0"/>
              <a:t>与</a:t>
            </a:r>
            <a:r>
              <a:rPr lang="en-US" altLang="zh-CN" dirty="0" err="1"/>
              <a:t>MainTex</a:t>
            </a:r>
            <a:r>
              <a:rPr lang="zh-CN" altLang="en-US" dirty="0"/>
              <a:t>共用一张</a:t>
            </a:r>
            <a:r>
              <a:rPr lang="en-US" altLang="zh-CN" dirty="0"/>
              <a:t>UV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E209D83-5F9B-425C-9280-2B0DBAC989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0251" y="1988360"/>
            <a:ext cx="7277883" cy="2522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7506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2EAFB4-8A62-44B0-845B-B991D657EA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5F5EFD4-5305-4466-98CA-C18AC94094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67129" y="1841074"/>
            <a:ext cx="2149270" cy="4351337"/>
          </a:xfrm>
        </p:spPr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61F4F78-2A89-4FEA-BF89-61390776BC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841" y="1841074"/>
            <a:ext cx="8653047" cy="4232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6803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9ABCDC-16F9-4742-970D-7580B04C4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效果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0C8D7A19-7D9B-4289-B59C-39B10EF7BB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080FA9E-7CB2-49D8-BB96-08C83882B1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4395" y="2121837"/>
            <a:ext cx="2457793" cy="251971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C75539A-6FF6-4228-916C-BB9F4E54BB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8042" y="2121837"/>
            <a:ext cx="2649504" cy="2518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1695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DB712C-2A37-421E-A202-0E5DD9141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高光遮蔽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E672ACD-2C99-481F-B0FD-F33A67AA88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763431"/>
            <a:ext cx="8595360" cy="1600200"/>
          </a:xfrm>
        </p:spPr>
        <p:txBody>
          <a:bodyPr/>
          <a:lstStyle/>
          <a:p>
            <a:r>
              <a:rPr lang="zh-CN" altLang="en-US" dirty="0"/>
              <a:t>这些凹陷处不应该有高光</a:t>
            </a:r>
            <a:endParaRPr lang="en-US" altLang="zh-CN" dirty="0"/>
          </a:p>
          <a:p>
            <a:r>
              <a:rPr lang="zh-CN" altLang="en-US" dirty="0"/>
              <a:t>实际上应该有一张额外的高光纹理，但我们这里直接用</a:t>
            </a:r>
            <a:r>
              <a:rPr lang="en-US" altLang="zh-CN" dirty="0"/>
              <a:t>AO</a:t>
            </a:r>
            <a:r>
              <a:rPr lang="zh-CN" altLang="en-US" dirty="0"/>
              <a:t>进行采样了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8BB3EC6-6C6D-405F-A758-F16F40C8AD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5283" y="3429000"/>
            <a:ext cx="3259724" cy="298725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D9D2B6D-E111-4414-BC55-654B00876C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3601" y="2628901"/>
            <a:ext cx="4229690" cy="74305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71C5B18-2E45-4E77-8A8F-820CE91BDF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3083" y="3429000"/>
            <a:ext cx="3184051" cy="2987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0184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ED7C90F-1CEF-4296-940A-43BEAF45E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参考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56D847F-E7CC-45DB-AD27-FC9A0414ED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/>
              <a:t>庄懂的技术美术入门课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Unity Shader</a:t>
            </a:r>
            <a:r>
              <a:rPr lang="zh-CN" altLang="en-US" dirty="0"/>
              <a:t>入门精要 冯乐乐</a:t>
            </a:r>
            <a:endParaRPr lang="en-US" altLang="zh-CN" dirty="0"/>
          </a:p>
          <a:p>
            <a:r>
              <a:rPr lang="zh-CN" altLang="en-US" dirty="0"/>
              <a:t>学</a:t>
            </a:r>
            <a:r>
              <a:rPr lang="en-US" altLang="zh-CN" dirty="0"/>
              <a:t>Shader</a:t>
            </a:r>
            <a:r>
              <a:rPr lang="zh-CN" altLang="en-US" dirty="0"/>
              <a:t>必看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Unity </a:t>
            </a:r>
            <a:r>
              <a:rPr lang="en-US" altLang="zh-CN" dirty="0" err="1"/>
              <a:t>Shaderlab</a:t>
            </a:r>
            <a:r>
              <a:rPr lang="en-US" altLang="zh-CN" dirty="0"/>
              <a:t> </a:t>
            </a:r>
            <a:r>
              <a:rPr lang="zh-CN" altLang="en-US" dirty="0"/>
              <a:t>新手宝典 唐福幸</a:t>
            </a:r>
            <a:endParaRPr lang="en-US" altLang="zh-CN" dirty="0"/>
          </a:p>
          <a:p>
            <a:r>
              <a:rPr lang="zh-CN" altLang="en-US" dirty="0"/>
              <a:t>一点也不新手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Real-time Rendering 4</a:t>
            </a:r>
            <a:r>
              <a:rPr lang="en-US" altLang="zh-CN" baseline="30000" dirty="0"/>
              <a:t>th</a:t>
            </a:r>
            <a:r>
              <a:rPr lang="en-US" altLang="zh-CN" dirty="0"/>
              <a:t> Edition</a:t>
            </a:r>
          </a:p>
          <a:p>
            <a:r>
              <a:rPr lang="en-US" altLang="zh-CN" dirty="0"/>
              <a:t>Games 101 / 202 – </a:t>
            </a:r>
            <a:r>
              <a:rPr lang="zh-CN" altLang="en-US" dirty="0"/>
              <a:t>闫令琪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195917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BB9BED1A-0485-4CD5-84D9-9E1C7F730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Bump</a:t>
            </a:r>
            <a:r>
              <a:rPr lang="zh-CN" altLang="en-US" dirty="0"/>
              <a:t> </a:t>
            </a:r>
            <a:r>
              <a:rPr lang="en-US" altLang="zh-CN" dirty="0"/>
              <a:t>Map</a:t>
            </a:r>
            <a:endParaRPr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DFE3475B-F2DB-4E34-896B-871B6E1A32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233064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D0A63509-39B6-4392-B14E-A5A8A5BC9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法线变换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515D0531-E937-43CD-836E-1B0BD1F3AA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8595360" cy="1969949"/>
          </a:xfrm>
        </p:spPr>
        <p:txBody>
          <a:bodyPr/>
          <a:lstStyle/>
          <a:p>
            <a:r>
              <a:rPr lang="zh-CN" altLang="en-US" dirty="0"/>
              <a:t>考虑</a:t>
            </a:r>
            <a:r>
              <a:rPr lang="en-US" altLang="zh-CN" dirty="0"/>
              <a:t>A(1,0) B(0,1)</a:t>
            </a:r>
            <a:r>
              <a:rPr lang="zh-CN" altLang="en-US" dirty="0"/>
              <a:t>，</a:t>
            </a:r>
            <a:r>
              <a:rPr lang="en-US" altLang="zh-CN" dirty="0"/>
              <a:t>AB</a:t>
            </a:r>
            <a:r>
              <a:rPr lang="zh-CN" altLang="en-US" dirty="0"/>
              <a:t>的法线方向是</a:t>
            </a:r>
            <a:r>
              <a:rPr lang="en-US" altLang="zh-CN" dirty="0"/>
              <a:t>(1,1)</a:t>
            </a:r>
          </a:p>
          <a:p>
            <a:r>
              <a:rPr lang="zh-CN" altLang="en-US" dirty="0"/>
              <a:t>现在给</a:t>
            </a:r>
            <a:r>
              <a:rPr lang="en-US" altLang="zh-CN" dirty="0"/>
              <a:t>A</a:t>
            </a:r>
            <a:r>
              <a:rPr lang="zh-CN" altLang="en-US" dirty="0"/>
              <a:t>、</a:t>
            </a:r>
            <a:r>
              <a:rPr lang="en-US" altLang="zh-CN" dirty="0"/>
              <a:t>B</a:t>
            </a:r>
            <a:r>
              <a:rPr lang="zh-CN" altLang="en-US" dirty="0"/>
              <a:t>执行缩放变换</a:t>
            </a:r>
            <a:r>
              <a:rPr lang="en-US" altLang="zh-CN" dirty="0"/>
              <a:t>S(2,1)</a:t>
            </a:r>
            <a:r>
              <a:rPr lang="zh-CN" altLang="en-US" dirty="0"/>
              <a:t>，</a:t>
            </a:r>
            <a:r>
              <a:rPr lang="en-US" altLang="zh-CN" dirty="0"/>
              <a:t>A</a:t>
            </a:r>
            <a:r>
              <a:rPr lang="zh-CN" altLang="en-US" dirty="0"/>
              <a:t>变为</a:t>
            </a:r>
            <a:r>
              <a:rPr lang="en-US" altLang="zh-CN" dirty="0"/>
              <a:t>(2,0)</a:t>
            </a:r>
            <a:r>
              <a:rPr lang="zh-CN" altLang="en-US" dirty="0"/>
              <a:t>，</a:t>
            </a:r>
            <a:r>
              <a:rPr lang="en-US" altLang="zh-CN" dirty="0"/>
              <a:t>B</a:t>
            </a:r>
            <a:r>
              <a:rPr lang="zh-CN" altLang="en-US" dirty="0"/>
              <a:t>为</a:t>
            </a:r>
            <a:r>
              <a:rPr lang="en-US" altLang="zh-CN" dirty="0"/>
              <a:t>(0,1)</a:t>
            </a:r>
          </a:p>
          <a:p>
            <a:r>
              <a:rPr lang="zh-CN" altLang="en-US" dirty="0"/>
              <a:t>法线变成</a:t>
            </a:r>
            <a:r>
              <a:rPr lang="en-US" altLang="zh-CN" dirty="0"/>
              <a:t>(2,1)</a:t>
            </a:r>
            <a:r>
              <a:rPr lang="zh-CN" altLang="en-US" dirty="0"/>
              <a:t>？显然不是法线了。</a:t>
            </a:r>
            <a:endParaRPr lang="en-US" altLang="zh-CN" dirty="0"/>
          </a:p>
          <a:p>
            <a:r>
              <a:rPr lang="zh-CN" altLang="en-US" dirty="0"/>
              <a:t>如何解决？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16A42DA-054A-4BD1-B242-C6E1B91921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3361" y="3514687"/>
            <a:ext cx="5772956" cy="2381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259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65CA9A-1F27-4217-86B7-09D4C5302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法线变换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6D3CFB1-196F-452E-B79F-1FD6B9AF904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61872" y="1828800"/>
                <a:ext cx="8595360" cy="4731560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zh-CN" altLang="en-US" sz="2400" dirty="0"/>
                  <a:t>，即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altLang="zh-CN" sz="2400" dirty="0"/>
              </a:p>
              <a:p>
                <a:r>
                  <a:rPr lang="zh-CN" altLang="en-US" sz="2400" dirty="0"/>
                  <a:t>假设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𝑴</m:t>
                    </m:r>
                  </m:oMath>
                </a14:m>
                <a:r>
                  <a:rPr lang="zh-CN" altLang="en-US" sz="2400" dirty="0"/>
                  <a:t>是变换矩阵，那么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𝑴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𝑴𝒕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altLang="zh-CN" sz="2400" dirty="0"/>
              </a:p>
              <a:p>
                <a:r>
                  <a:rPr lang="en-US" altLang="zh-CN" sz="2400" dirty="0"/>
                  <a:t>t</a:t>
                </a:r>
                <a:r>
                  <a:rPr lang="zh-CN" altLang="en-US" sz="2400" dirty="0"/>
                  <a:t>的变换是正常的仿射变换，所以继续转化：</a:t>
                </a:r>
                <a:endParaRPr lang="en-US" altLang="zh-CN" sz="2400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((</m:t>
                            </m:r>
                            <m:sSup>
                              <m:sSup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b="1" i="1">
                                    <a:latin typeface="Cambria Math" panose="02040503050406030204" pitchFamily="18" charset="0"/>
                                  </a:rPr>
                                  <m:t>𝑴</m:t>
                                </m:r>
                              </m:e>
                              <m:sup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altLang="zh-CN" sz="2400" dirty="0"/>
              </a:p>
              <a:p>
                <a:r>
                  <a:rPr lang="zh-CN" altLang="en-US" sz="2400" dirty="0"/>
                  <a:t>其中</a:t>
                </a:r>
                <a:r>
                  <a:rPr lang="en-US" altLang="zh-CN" sz="2400" dirty="0"/>
                  <a:t>T’</a:t>
                </a:r>
                <a:r>
                  <a:rPr lang="zh-CN" altLang="en-US" sz="2400" dirty="0"/>
                  <a:t>是变换后的切线。所以，</a:t>
                </a:r>
                <a:r>
                  <a:rPr lang="en-US" altLang="zh-CN" sz="24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</a:rPr>
                              <m:t>𝑴</m:t>
                            </m:r>
                          </m:e>
                          <m:sup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zh-CN" altLang="en-US" sz="2400" i="1">
                        <a:latin typeface="Cambria Math" panose="02040503050406030204" pitchFamily="18" charset="0"/>
                      </a:rPr>
                      <m:t>就是法线</m:t>
                    </m:r>
                  </m:oMath>
                </a14:m>
                <a:r>
                  <a:rPr lang="zh-CN" altLang="en-US" sz="2400" dirty="0"/>
                  <a:t>变换矩阵。</a:t>
                </a:r>
                <a:endParaRPr lang="en-US" altLang="zh-CN" sz="2400" dirty="0"/>
              </a:p>
              <a:p>
                <a:r>
                  <a:rPr lang="zh-CN" altLang="en-US" sz="2400" dirty="0"/>
                  <a:t>进一步讨论：</a:t>
                </a:r>
                <a:endParaRPr lang="en-US" altLang="zh-CN" sz="2400" dirty="0"/>
              </a:p>
              <a:p>
                <a:r>
                  <a:rPr lang="zh-CN" altLang="en-US" sz="2400" dirty="0"/>
                  <a:t>当不存在缩放矩阵，</a:t>
                </a:r>
                <a:r>
                  <a:rPr lang="en-US" altLang="zh-CN" sz="24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</a:rPr>
                              <m:t>𝑴</m:t>
                            </m:r>
                          </m:e>
                          <m:sup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𝑴</m:t>
                    </m:r>
                  </m:oMath>
                </a14:m>
                <a:r>
                  <a:rPr lang="zh-CN" altLang="en-US" sz="2400" dirty="0"/>
                  <a:t>；当只包含缩放系数是</a:t>
                </a:r>
                <a:r>
                  <a:rPr lang="en-US" altLang="zh-CN" sz="2400" dirty="0"/>
                  <a:t>k</a:t>
                </a:r>
                <a:r>
                  <a:rPr lang="zh-CN" altLang="en-US" sz="2400" dirty="0"/>
                  <a:t>的统一缩放，</a:t>
                </a:r>
                <a:r>
                  <a:rPr lang="en-US" altLang="zh-CN" sz="24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</a:rPr>
                              <m:t>𝑴</m:t>
                            </m:r>
                          </m:e>
                          <m:sup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den>
                    </m:f>
                    <m:r>
                      <a:rPr lang="en-US" altLang="zh-CN" sz="2400" b="1" i="1">
                        <a:latin typeface="Cambria Math" panose="02040503050406030204" pitchFamily="18" charset="0"/>
                      </a:rPr>
                      <m:t>𝑴</m:t>
                    </m:r>
                  </m:oMath>
                </a14:m>
                <a:endParaRPr lang="en-US" altLang="zh-CN" sz="2400" dirty="0"/>
              </a:p>
              <a:p>
                <a:endParaRPr lang="zh-CN" altLang="en-US" sz="2400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6D3CFB1-196F-452E-B79F-1FD6B9AF904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61872" y="1828800"/>
                <a:ext cx="8595360" cy="4731560"/>
              </a:xfrm>
              <a:blipFill>
                <a:blip r:embed="rId2"/>
                <a:stretch>
                  <a:fillRect l="-496" t="-180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746877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B2DC2888-5AD3-4ADA-BDC5-0F501799F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Bump map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1F950DEF-BE60-4F1D-8B7D-BEDCA690C0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/>
              <a:t>Bump map</a:t>
            </a:r>
            <a:r>
              <a:rPr lang="zh-CN" altLang="en-US" sz="2800" dirty="0"/>
              <a:t>解决凹凸性的问题。</a:t>
            </a:r>
            <a:endParaRPr lang="en-US" altLang="zh-CN" sz="2800" dirty="0"/>
          </a:p>
          <a:p>
            <a:r>
              <a:rPr lang="zh-CN" altLang="en-US" sz="2800" dirty="0"/>
              <a:t>常见的</a:t>
            </a:r>
            <a:r>
              <a:rPr lang="en-US" altLang="zh-CN" sz="2800" dirty="0"/>
              <a:t>Bump map</a:t>
            </a:r>
            <a:r>
              <a:rPr lang="zh-CN" altLang="en-US" sz="2800" dirty="0"/>
              <a:t>有三种：</a:t>
            </a:r>
            <a:endParaRPr lang="en-US" altLang="zh-CN" sz="2800" dirty="0"/>
          </a:p>
          <a:p>
            <a:pPr lvl="1"/>
            <a:r>
              <a:rPr lang="en-US" altLang="zh-CN" sz="2400" dirty="0"/>
              <a:t>Height Map</a:t>
            </a:r>
          </a:p>
          <a:p>
            <a:pPr lvl="1"/>
            <a:r>
              <a:rPr lang="en-US" altLang="zh-CN" sz="2400" dirty="0"/>
              <a:t>Normal Map</a:t>
            </a:r>
          </a:p>
          <a:p>
            <a:pPr lvl="1"/>
            <a:r>
              <a:rPr lang="en-US" altLang="zh-CN" sz="2400" dirty="0"/>
              <a:t>Parallax Map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7136127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4CEAABA-FAD1-498B-BF19-F4E43319C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高度贴图（</a:t>
            </a:r>
            <a:r>
              <a:rPr lang="en-US" altLang="zh-CN" dirty="0"/>
              <a:t>Height Map</a:t>
            </a:r>
            <a:r>
              <a:rPr lang="zh-CN" altLang="en-US" dirty="0"/>
              <a:t>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E2DD714-0AF9-4E9E-B592-E473AF0108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1"/>
            <a:ext cx="8595360" cy="1470792"/>
          </a:xfrm>
        </p:spPr>
        <p:txBody>
          <a:bodyPr/>
          <a:lstStyle/>
          <a:p>
            <a:r>
              <a:rPr lang="zh-CN" altLang="en-US" dirty="0"/>
              <a:t>存储强度值，强度越大，模型海拔高度越大</a:t>
            </a:r>
            <a:endParaRPr lang="en-US" altLang="zh-CN" dirty="0"/>
          </a:p>
          <a:p>
            <a:r>
              <a:rPr lang="zh-CN" altLang="en-US" dirty="0"/>
              <a:t>计算很复杂，需要根据灰度值计算法线</a:t>
            </a:r>
            <a:endParaRPr lang="en-US" altLang="zh-CN" dirty="0"/>
          </a:p>
          <a:p>
            <a:r>
              <a:rPr lang="zh-CN" altLang="en-US" dirty="0"/>
              <a:t>麻烦！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A9EEA98-4B54-4785-B202-8EA736F714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3071" y="3558407"/>
            <a:ext cx="5711981" cy="2800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090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534211F-7083-44AB-BF67-1CCC5EA18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法线贴图（</a:t>
            </a:r>
            <a:r>
              <a:rPr lang="en-US" altLang="zh-CN" dirty="0"/>
              <a:t>Normal Map</a:t>
            </a:r>
            <a:r>
              <a:rPr lang="zh-CN" altLang="en-US" dirty="0"/>
              <a:t>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2BBF1B4-AD55-477D-B008-E25FCDEAD1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4649187"/>
            <a:ext cx="8595360" cy="395355"/>
          </a:xfrm>
        </p:spPr>
        <p:txBody>
          <a:bodyPr/>
          <a:lstStyle/>
          <a:p>
            <a:r>
              <a:rPr lang="zh-CN" altLang="en-US" dirty="0"/>
              <a:t>在法线空间中存储法线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FCA8960-71F4-423E-8D56-59A152186D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218" y="1984230"/>
            <a:ext cx="4679426" cy="212459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909D271-840F-4BD0-8A01-F04CD5F52F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8611" y="1691322"/>
            <a:ext cx="4383481" cy="266495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1854064A-093A-4DF6-AF6B-54E3E098F9F1}"/>
                  </a:ext>
                </a:extLst>
              </p:cNvPr>
              <p:cNvSpPr txBox="1"/>
              <p:nvPr/>
            </p:nvSpPr>
            <p:spPr>
              <a:xfrm>
                <a:off x="4015997" y="5337450"/>
                <a:ext cx="1660647" cy="6914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num>
                        <m:den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1854064A-093A-4DF6-AF6B-54E3E098F9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5997" y="5337450"/>
                <a:ext cx="1660647" cy="69147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462047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95AEF4-5C0E-493B-9915-E37AFB397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法线空间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7D4A946-3FBA-4608-B717-C35BC77CEE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175" y="2073759"/>
            <a:ext cx="9840698" cy="422016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EE3ED5DC-6102-427F-ADE4-7307FC496827}"/>
                  </a:ext>
                </a:extLst>
              </p:cNvPr>
              <p:cNvSpPr txBox="1"/>
              <p:nvPr/>
            </p:nvSpPr>
            <p:spPr>
              <a:xfrm>
                <a:off x="5495769" y="2028249"/>
                <a:ext cx="2268250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000" b="1" i="1" smtClean="0"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4000" b="1" i="1" smtClean="0"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altLang="zh-CN" sz="4000" b="1" i="1" smtClean="0">
                          <a:latin typeface="Cambria Math" panose="02040503050406030204" pitchFamily="18" charset="0"/>
                        </a:rPr>
                        <m:t>𝒏</m:t>
                      </m:r>
                    </m:oMath>
                  </m:oMathPara>
                </a14:m>
                <a:endParaRPr lang="zh-CN" altLang="en-US" sz="4000" b="1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EE3ED5DC-6102-427F-ADE4-7307FC4968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5769" y="2028249"/>
                <a:ext cx="2268250" cy="61555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397827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05BF87-9E24-4131-BC58-2F6730456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法线空间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4BF8502-2AA1-48F6-89FA-63C6ADD3A6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8595360" cy="4179238"/>
          </a:xfrm>
        </p:spPr>
        <p:txBody>
          <a:bodyPr>
            <a:normAutofit/>
          </a:bodyPr>
          <a:lstStyle/>
          <a:p>
            <a:r>
              <a:rPr lang="en-US" altLang="zh-CN" sz="2000" dirty="0"/>
              <a:t>TBN</a:t>
            </a:r>
            <a:r>
              <a:rPr lang="zh-CN" altLang="en-US" sz="2000" dirty="0"/>
              <a:t>矩阵</a:t>
            </a:r>
            <a:endParaRPr lang="en-US" altLang="zh-CN" sz="2000" dirty="0"/>
          </a:p>
          <a:p>
            <a:endParaRPr lang="en-US" altLang="zh-CN" sz="2000" dirty="0"/>
          </a:p>
          <a:p>
            <a:endParaRPr lang="en-US" altLang="zh-CN" sz="2000" dirty="0"/>
          </a:p>
          <a:p>
            <a:endParaRPr lang="en-US" altLang="zh-CN" sz="2000" dirty="0"/>
          </a:p>
          <a:p>
            <a:endParaRPr lang="en-US" altLang="zh-CN" sz="2000" dirty="0"/>
          </a:p>
          <a:p>
            <a:r>
              <a:rPr lang="zh-CN" altLang="en-US" sz="2000" dirty="0"/>
              <a:t>用</a:t>
            </a:r>
            <a:r>
              <a:rPr lang="en-US" altLang="zh-CN" sz="2000" dirty="0"/>
              <a:t>TBN</a:t>
            </a:r>
            <a:r>
              <a:rPr lang="zh-CN" altLang="en-US" sz="2000" dirty="0"/>
              <a:t>矩阵乘上向量，就可以把世界空间向量变换到法线空间</a:t>
            </a:r>
            <a:endParaRPr lang="en-US" altLang="zh-CN" sz="2000" dirty="0"/>
          </a:p>
          <a:p>
            <a:r>
              <a:rPr lang="en-US" altLang="zh-CN" sz="2000" dirty="0"/>
              <a:t>TBN</a:t>
            </a:r>
            <a:r>
              <a:rPr lang="zh-CN" altLang="en-US" sz="2000" dirty="0"/>
              <a:t>矩阵是正交矩阵，所以逆矩阵就是其转置</a:t>
            </a:r>
            <a:endParaRPr lang="en-US" altLang="zh-CN" sz="2000" dirty="0"/>
          </a:p>
          <a:p>
            <a:r>
              <a:rPr lang="en-US" altLang="zh-CN" sz="2000" dirty="0"/>
              <a:t>CG</a:t>
            </a:r>
            <a:r>
              <a:rPr lang="zh-CN" altLang="en-US" sz="2000" dirty="0"/>
              <a:t>的特性：</a:t>
            </a:r>
            <a:r>
              <a:rPr lang="en-US" altLang="zh-CN" sz="2000" dirty="0"/>
              <a:t>dot(</a:t>
            </a:r>
            <a:r>
              <a:rPr lang="en-US" altLang="zh-CN" sz="2000" dirty="0" err="1"/>
              <a:t>A,b</a:t>
            </a:r>
            <a:r>
              <a:rPr lang="en-US" altLang="zh-CN" sz="2000" dirty="0"/>
              <a:t>)</a:t>
            </a:r>
            <a:r>
              <a:rPr lang="zh-CN" altLang="en-US" sz="2000" dirty="0"/>
              <a:t>时</a:t>
            </a:r>
            <a:r>
              <a:rPr lang="en-US" altLang="zh-CN" sz="2000" dirty="0"/>
              <a:t>b</a:t>
            </a:r>
            <a:r>
              <a:rPr lang="zh-CN" altLang="en-US" sz="2000" dirty="0"/>
              <a:t>是列向量，</a:t>
            </a:r>
            <a:r>
              <a:rPr lang="en-US" altLang="zh-CN" sz="2000" dirty="0"/>
              <a:t>dot(</a:t>
            </a:r>
            <a:r>
              <a:rPr lang="en-US" altLang="zh-CN" sz="2000" dirty="0" err="1"/>
              <a:t>b,A</a:t>
            </a:r>
            <a:r>
              <a:rPr lang="en-US" altLang="zh-CN" sz="2000" dirty="0"/>
              <a:t>)</a:t>
            </a:r>
            <a:r>
              <a:rPr lang="zh-CN" altLang="en-US" sz="2000" dirty="0"/>
              <a:t>时</a:t>
            </a:r>
            <a:r>
              <a:rPr lang="en-US" altLang="zh-CN" sz="2000" dirty="0"/>
              <a:t>b</a:t>
            </a:r>
            <a:r>
              <a:rPr lang="zh-CN" altLang="en-US" sz="2000" dirty="0"/>
              <a:t>是行向量，所以</a:t>
            </a:r>
            <a:r>
              <a:rPr lang="en-US" altLang="zh-CN" sz="2000" dirty="0"/>
              <a:t>dot(</a:t>
            </a:r>
            <a:r>
              <a:rPr lang="en-US" altLang="zh-CN" sz="2000" dirty="0" err="1"/>
              <a:t>A,b</a:t>
            </a:r>
            <a:r>
              <a:rPr lang="en-US" altLang="zh-CN" sz="2000" dirty="0"/>
              <a:t>)=dot(transpose(A),b)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ABBCB80-BC33-4003-BCF1-6DF77A2D37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1872" y="2246926"/>
            <a:ext cx="2781688" cy="1590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05004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E9CD49-F837-4B82-AFF0-DB232AF19C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Normal Map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6657A6C2-88FA-4BC3-AB4F-D8F237253F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08641" y="1828800"/>
            <a:ext cx="5101568" cy="4351338"/>
          </a:xfrm>
        </p:spPr>
      </p:pic>
    </p:spTree>
    <p:extLst>
      <p:ext uri="{BB962C8B-B14F-4D97-AF65-F5344CB8AC3E}">
        <p14:creationId xmlns:p14="http://schemas.microsoft.com/office/powerpoint/2010/main" val="83953353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61261EB-E988-4FDB-8495-EC2830B59C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视差贴图（</a:t>
            </a:r>
            <a:r>
              <a:rPr lang="en-US" altLang="zh-CN" dirty="0"/>
              <a:t>Parallax Map</a:t>
            </a:r>
            <a:r>
              <a:rPr lang="zh-CN" altLang="en-US" dirty="0"/>
              <a:t>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E0E7E7E-CCA6-4608-B01A-3EAEAD2F1A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8595360" cy="1847211"/>
          </a:xfrm>
        </p:spPr>
        <p:txBody>
          <a:bodyPr/>
          <a:lstStyle/>
          <a:p>
            <a:r>
              <a:rPr lang="zh-CN" altLang="en-US" dirty="0"/>
              <a:t>法线贴图的真实性存在一些问题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73D76DE-AAE1-4709-9C1E-841216CCE4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887" y="3522588"/>
            <a:ext cx="3379239" cy="257608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A1121B5-4CD5-4B5E-903C-7DFE296158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0152" y="3522588"/>
            <a:ext cx="2907322" cy="258428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AEB16BE-1D72-4B0C-B4A3-8039601A53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4499" y="3532396"/>
            <a:ext cx="2423703" cy="2566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7589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F86E38F4-9C31-4468-8D0F-CB0CD2D006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Texture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300EA74-EC6E-42C1-9B0B-933B45953D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610268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EB9B390-BBE7-482F-B516-BFB449B07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视差贴图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D8BDFBB-4698-4035-AF30-A71E44F4B5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4C050C9-EF53-4230-B69C-707FF7F835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967" y="2932219"/>
            <a:ext cx="8745170" cy="2896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07415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532403-E5FB-4BEA-9689-4C150C2DB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视差贴图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9B7DA1E-6F2A-4890-8E2D-21A5FD212F8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36520" y="1828800"/>
                <a:ext cx="3970583" cy="4351337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sz="2400" dirty="0"/>
                  <a:t>Height field1</a:t>
                </a:r>
                <a:r>
                  <a:rPr lang="zh-CN" altLang="en-US" sz="2400" dirty="0"/>
                  <a:t>是几何表面，</a:t>
                </a:r>
                <a:r>
                  <a:rPr lang="en-US" altLang="zh-CN" sz="2400" dirty="0"/>
                  <a:t>Height field 0</a:t>
                </a:r>
                <a:r>
                  <a:rPr lang="zh-CN" altLang="en-US" sz="2400" dirty="0"/>
                  <a:t>是变换后的表面。我们先假设表面是平行的。</a:t>
                </a:r>
                <a:endParaRPr lang="en-US" altLang="zh-CN" sz="2400" dirty="0"/>
              </a:p>
              <a:p>
                <a:r>
                  <a:rPr lang="zh-CN" altLang="en-US" sz="2400" dirty="0"/>
                  <a:t>假设此时的高度是</a:t>
                </a:r>
                <a:r>
                  <a:rPr lang="en-US" altLang="zh-CN" sz="2400" dirty="0"/>
                  <a:t>H(A)</a:t>
                </a:r>
                <a:r>
                  <a:rPr lang="zh-CN" altLang="en-US" sz="2400" dirty="0"/>
                  <a:t>，由相似三角形，</a:t>
                </a:r>
                <a:endParaRPr lang="en-US" altLang="zh-CN" sz="2400" dirty="0"/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num>
                      <m:den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den>
                    </m:f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𝑜𝑓</m:t>
                        </m:r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num>
                      <m:den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,</m:t>
                    </m:r>
                    <m:f>
                      <m:f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num>
                      <m:den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𝑧</m:t>
                        </m:r>
                      </m:den>
                    </m:f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𝑜𝑓</m:t>
                        </m:r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num>
                      <m:den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altLang="zh-CN" sz="2400" dirty="0"/>
              </a:p>
              <a:p>
                <a:r>
                  <a:rPr lang="zh-CN" altLang="en-US" sz="2400" dirty="0"/>
                  <a:t>其中</a:t>
                </a:r>
                <a:r>
                  <a:rPr lang="en-US" altLang="zh-CN" sz="2400" dirty="0" err="1"/>
                  <a:t>viewDir</a:t>
                </a:r>
                <a:r>
                  <a:rPr lang="en-US" altLang="zh-CN" sz="2400" dirty="0"/>
                  <a:t>=(</a:t>
                </a:r>
                <a:r>
                  <a:rPr lang="en-US" altLang="zh-CN" sz="2400" dirty="0" err="1"/>
                  <a:t>x,y,z</a:t>
                </a:r>
                <a:r>
                  <a:rPr lang="en-US" altLang="zh-CN" sz="2400" dirty="0"/>
                  <a:t>)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9B7DA1E-6F2A-4890-8E2D-21A5FD212F8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36520" y="1828800"/>
                <a:ext cx="3970583" cy="4351337"/>
              </a:xfrm>
              <a:blipFill>
                <a:blip r:embed="rId2"/>
                <a:stretch>
                  <a:fillRect l="-1074" t="-1821" r="-460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6F2D13DD-04E9-4DF8-95A3-2A6174515C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332" y="1922525"/>
            <a:ext cx="4836188" cy="3702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38784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20A011-1A81-4437-AF34-45F788EF6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视差贴图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0386F64-50EE-47B8-A0A8-F7EFFAF005D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41240" y="1828800"/>
                <a:ext cx="3615992" cy="4351337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sz="2000" dirty="0"/>
                  <a:t>viewDir</a:t>
                </a:r>
                <a:r>
                  <a:rPr lang="zh-CN" altLang="en-US" sz="2000" dirty="0"/>
                  <a:t>的</a:t>
                </a:r>
                <a:r>
                  <a:rPr lang="en-US" altLang="zh-CN" sz="2000" dirty="0"/>
                  <a:t>z</a:t>
                </a:r>
                <a:r>
                  <a:rPr lang="zh-CN" altLang="en-US" sz="2000" dirty="0"/>
                  <a:t>很小的时候，出现严重浮点误差（虽然很合理）</a:t>
                </a:r>
                <a:endParaRPr lang="en-US" altLang="zh-CN" sz="2000" dirty="0"/>
              </a:p>
              <a:p>
                <a:r>
                  <a:rPr lang="zh-CN" altLang="en-US" sz="2000" dirty="0"/>
                  <a:t>解决方案：引入</a:t>
                </a:r>
                <a:r>
                  <a:rPr lang="en-US" altLang="zh-CN" sz="2000" dirty="0"/>
                  <a:t>bias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num>
                      <m:den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𝑏𝑖𝑎𝑠</m:t>
                        </m:r>
                      </m:den>
                    </m:f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𝑜𝑓</m:t>
                        </m:r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num>
                      <m:den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altLang="zh-CN" sz="2000" dirty="0"/>
              </a:p>
              <a:p>
                <a:endParaRPr lang="en-US" altLang="zh-CN" sz="2000" dirty="0"/>
              </a:p>
              <a:p>
                <a:r>
                  <a:rPr lang="zh-CN" altLang="en-US" sz="2000" dirty="0"/>
                  <a:t>高度变化过大时候，发生严重的错位现象</a:t>
                </a:r>
                <a:endParaRPr lang="en-US" altLang="zh-CN" sz="2000" dirty="0"/>
              </a:p>
              <a:p>
                <a:r>
                  <a:rPr lang="zh-CN" altLang="en-US" sz="2000" dirty="0"/>
                  <a:t>解决方案：</a:t>
                </a:r>
                <a:r>
                  <a:rPr lang="en-US" altLang="zh-CN" sz="2000" dirty="0" err="1"/>
                  <a:t>RayMarching</a:t>
                </a:r>
                <a:endParaRPr lang="en-US" altLang="zh-CN" sz="2000" dirty="0"/>
              </a:p>
              <a:p>
                <a:endParaRPr lang="zh-CN" altLang="en-US" sz="2000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0386F64-50EE-47B8-A0A8-F7EFFAF005D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41240" y="1828800"/>
                <a:ext cx="3615992" cy="4351337"/>
              </a:xfrm>
              <a:blipFill>
                <a:blip r:embed="rId2"/>
                <a:stretch>
                  <a:fillRect l="-675" t="-12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>
            <a:extLst>
              <a:ext uri="{FF2B5EF4-FFF2-40B4-BE49-F238E27FC236}">
                <a16:creationId xmlns:a16="http://schemas.microsoft.com/office/drawing/2014/main" id="{2D57312E-DE32-40B4-8337-8ACC18FB86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1609" y="2012908"/>
            <a:ext cx="4499804" cy="2984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8155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0AEF897-4A03-4C3F-9791-45AE3F8E17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实践</a:t>
            </a:r>
            <a:r>
              <a:rPr lang="en-US" altLang="zh-CN" dirty="0"/>
              <a:t>-</a:t>
            </a:r>
            <a:r>
              <a:rPr lang="zh-CN" altLang="en-US" dirty="0"/>
              <a:t>法线贴图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5EE80AF-036A-4201-BDCA-C0C0EEB78D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sz="2800" dirty="0"/>
              <a:t>两种思路</a:t>
            </a:r>
            <a:endParaRPr lang="en-US" altLang="zh-CN" sz="2800" dirty="0"/>
          </a:p>
          <a:p>
            <a:pPr lvl="1"/>
            <a:r>
              <a:rPr lang="zh-CN" altLang="en-US" sz="2400" dirty="0"/>
              <a:t>在切线空间完成光照计算（</a:t>
            </a:r>
            <a:r>
              <a:rPr lang="en-US" altLang="zh-CN" sz="2400" dirty="0"/>
              <a:t>Unity 4.x</a:t>
            </a:r>
            <a:r>
              <a:rPr lang="zh-CN" altLang="en-US" sz="2400" dirty="0"/>
              <a:t>）</a:t>
            </a:r>
            <a:endParaRPr lang="en-US" altLang="zh-CN" sz="2400" dirty="0"/>
          </a:p>
          <a:p>
            <a:pPr lvl="2"/>
            <a:r>
              <a:rPr lang="zh-CN" altLang="en-US" sz="2000" dirty="0"/>
              <a:t>在顶点着色器变换光照方向和观察方向</a:t>
            </a:r>
            <a:endParaRPr lang="en-US" altLang="zh-CN" sz="2000" dirty="0"/>
          </a:p>
          <a:p>
            <a:pPr lvl="2"/>
            <a:r>
              <a:rPr lang="zh-CN" altLang="en-US" sz="2000" dirty="0"/>
              <a:t>实现难度低</a:t>
            </a:r>
            <a:endParaRPr lang="en-US" altLang="zh-CN" sz="2000" dirty="0"/>
          </a:p>
          <a:p>
            <a:pPr lvl="2"/>
            <a:r>
              <a:rPr lang="zh-CN" altLang="en-US" sz="2000" dirty="0"/>
              <a:t>但是无法完成更多在世界坐标中的操作</a:t>
            </a:r>
            <a:endParaRPr lang="en-US" altLang="zh-CN" sz="2000" dirty="0"/>
          </a:p>
          <a:p>
            <a:pPr lvl="1"/>
            <a:r>
              <a:rPr lang="zh-CN" altLang="en-US" sz="2400" dirty="0"/>
              <a:t>在世界空间完成光照计算（</a:t>
            </a:r>
            <a:r>
              <a:rPr lang="en-US" altLang="zh-CN" sz="2400" dirty="0"/>
              <a:t>Unity 5.x</a:t>
            </a:r>
            <a:r>
              <a:rPr lang="zh-CN" altLang="en-US" sz="2400" dirty="0"/>
              <a:t>）</a:t>
            </a:r>
            <a:endParaRPr lang="en-US" altLang="zh-CN" sz="2400" dirty="0"/>
          </a:p>
          <a:p>
            <a:pPr lvl="2"/>
            <a:r>
              <a:rPr lang="zh-CN" altLang="en-US" sz="2000" dirty="0"/>
              <a:t>将变换矩阵传到片元着色器里实现</a:t>
            </a:r>
            <a:endParaRPr lang="en-US" altLang="zh-CN" sz="2000" dirty="0"/>
          </a:p>
          <a:p>
            <a:pPr lvl="2"/>
            <a:r>
              <a:rPr lang="zh-CN" altLang="en-US" sz="2000" dirty="0"/>
              <a:t>实现比较繁琐</a:t>
            </a:r>
            <a:endParaRPr lang="en-US" altLang="zh-CN" sz="2000" dirty="0"/>
          </a:p>
          <a:p>
            <a:pPr lvl="2"/>
            <a:r>
              <a:rPr lang="zh-CN" altLang="en-US" sz="2000" dirty="0"/>
              <a:t>效率比较低，需要在片元着色器进行变换操作</a:t>
            </a:r>
            <a:endParaRPr lang="en-US" altLang="zh-CN" sz="2000" dirty="0"/>
          </a:p>
          <a:p>
            <a:pPr lvl="2"/>
            <a:r>
              <a:rPr lang="zh-CN" altLang="en-US" sz="2000" dirty="0"/>
              <a:t>可扩展性更强</a:t>
            </a:r>
            <a:endParaRPr lang="en-US" altLang="zh-CN" sz="2000" dirty="0"/>
          </a:p>
          <a:p>
            <a:r>
              <a:rPr lang="zh-CN" altLang="en-US" sz="2800" dirty="0"/>
              <a:t>以世界空间为例</a:t>
            </a:r>
            <a:endParaRPr lang="en-US" altLang="zh-CN" sz="2800" dirty="0"/>
          </a:p>
        </p:txBody>
      </p:sp>
    </p:spTree>
    <p:extLst>
      <p:ext uri="{BB962C8B-B14F-4D97-AF65-F5344CB8AC3E}">
        <p14:creationId xmlns:p14="http://schemas.microsoft.com/office/powerpoint/2010/main" val="121605178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61A480-9E25-47DB-B0F1-90FE9F6AD4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0B87394-7310-492F-974A-1531AEDC9C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B7D798C-B7B0-43DB-BC7B-E4AB0B2255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983" y="54679"/>
            <a:ext cx="6011230" cy="6564782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4FEE11B0-5F5D-4DF0-8E9E-729EA393F3B6}"/>
              </a:ext>
            </a:extLst>
          </p:cNvPr>
          <p:cNvSpPr/>
          <p:nvPr/>
        </p:nvSpPr>
        <p:spPr>
          <a:xfrm>
            <a:off x="1237488" y="1364974"/>
            <a:ext cx="3910982" cy="46382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1879022-2DA1-45D9-B390-AA47006EB5C7}"/>
              </a:ext>
            </a:extLst>
          </p:cNvPr>
          <p:cNvSpPr/>
          <p:nvPr/>
        </p:nvSpPr>
        <p:spPr>
          <a:xfrm>
            <a:off x="1648570" y="5493026"/>
            <a:ext cx="3910982" cy="62947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258825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C1D601-D52A-496E-A145-7A790A5AD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7BB90BC-9E93-48EB-88EF-736935A8DC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95251" y="1828800"/>
            <a:ext cx="2511287" cy="4351337"/>
          </a:xfrm>
        </p:spPr>
        <p:txBody>
          <a:bodyPr>
            <a:normAutofit/>
          </a:bodyPr>
          <a:lstStyle/>
          <a:p>
            <a:r>
              <a:rPr lang="en-US" altLang="zh-CN" sz="2400" dirty="0" err="1"/>
              <a:t>v.tangent.w</a:t>
            </a:r>
            <a:r>
              <a:rPr lang="zh-CN" altLang="en-US" sz="2400" dirty="0"/>
              <a:t>可以控制副切线方向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25C0611-D274-435F-B02A-B1D60250DB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571" y="677863"/>
            <a:ext cx="7190230" cy="4565374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97687A64-AEC7-46FF-AF7F-2897AB7EB460}"/>
              </a:ext>
            </a:extLst>
          </p:cNvPr>
          <p:cNvSpPr/>
          <p:nvPr/>
        </p:nvSpPr>
        <p:spPr>
          <a:xfrm>
            <a:off x="800431" y="4101548"/>
            <a:ext cx="6747370" cy="62947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7794510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BA77DB87-1A1F-4292-9050-285354CAA7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902" y="1061686"/>
            <a:ext cx="6665891" cy="4449262"/>
          </a:xfrm>
          <a:prstGeom prst="rect">
            <a:avLst/>
          </a:prstGeom>
        </p:spPr>
      </p:pic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77DD7F9-694D-435D-9F23-29B82BA0A4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48114" y="2616200"/>
            <a:ext cx="4006398" cy="2766060"/>
          </a:xfrm>
        </p:spPr>
        <p:txBody>
          <a:bodyPr>
            <a:normAutofit/>
          </a:bodyPr>
          <a:lstStyle/>
          <a:p>
            <a:r>
              <a:rPr lang="en-US" altLang="zh-CN" sz="2400" dirty="0"/>
              <a:t>_</a:t>
            </a:r>
            <a:r>
              <a:rPr lang="en-US" altLang="zh-CN" sz="2400" dirty="0" err="1"/>
              <a:t>BumpScale</a:t>
            </a:r>
            <a:r>
              <a:rPr lang="zh-CN" altLang="en-US" sz="2400" dirty="0"/>
              <a:t>用来控制凹凸程度</a:t>
            </a:r>
            <a:endParaRPr lang="en-US" altLang="zh-CN" sz="2400" dirty="0"/>
          </a:p>
          <a:p>
            <a:r>
              <a:rPr lang="zh-CN" altLang="en-US" sz="2400" dirty="0"/>
              <a:t>根据归一化来保证法线的模长是</a:t>
            </a:r>
            <a:r>
              <a:rPr lang="en-US" altLang="zh-CN" sz="2400" dirty="0"/>
              <a:t>1</a:t>
            </a:r>
            <a:endParaRPr lang="zh-CN" altLang="en-US" sz="24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DFF40FB-2804-4EBA-BFE3-E57B7A04672B}"/>
              </a:ext>
            </a:extLst>
          </p:cNvPr>
          <p:cNvSpPr/>
          <p:nvPr/>
        </p:nvSpPr>
        <p:spPr>
          <a:xfrm>
            <a:off x="756214" y="1905835"/>
            <a:ext cx="6039268" cy="78160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7BD7F25-4EAF-40A2-8542-CA17F50A652F}"/>
              </a:ext>
            </a:extLst>
          </p:cNvPr>
          <p:cNvSpPr/>
          <p:nvPr/>
        </p:nvSpPr>
        <p:spPr>
          <a:xfrm>
            <a:off x="756214" y="2687437"/>
            <a:ext cx="6039268" cy="48534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0050864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D64C261-2FCA-481E-837B-017216FCD3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900" y="1873250"/>
            <a:ext cx="8772390" cy="4683005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E010F3F8-6CDB-4DE7-950D-60CDE3BA4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UnpackNormal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59FBFD5-28CF-433E-B754-4ECC0989BB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89800" y="2806700"/>
            <a:ext cx="3473450" cy="3373437"/>
          </a:xfrm>
        </p:spPr>
        <p:txBody>
          <a:bodyPr/>
          <a:lstStyle/>
          <a:p>
            <a:r>
              <a:rPr lang="zh-CN" altLang="en-US" dirty="0"/>
              <a:t>当将贴图类型选为</a:t>
            </a:r>
            <a:r>
              <a:rPr lang="en-US" altLang="zh-CN" dirty="0"/>
              <a:t>normal</a:t>
            </a:r>
            <a:r>
              <a:rPr lang="zh-CN" altLang="en-US" dirty="0"/>
              <a:t>的时候，</a:t>
            </a:r>
            <a:r>
              <a:rPr lang="en-US" altLang="zh-CN" dirty="0"/>
              <a:t>Unity</a:t>
            </a:r>
            <a:r>
              <a:rPr lang="zh-CN" altLang="en-US" dirty="0"/>
              <a:t>会执行压缩，因为只需要两个通道</a:t>
            </a:r>
            <a:endParaRPr lang="en-US" altLang="zh-CN" dirty="0"/>
          </a:p>
          <a:p>
            <a:r>
              <a:rPr lang="en-US" altLang="zh-CN" dirty="0" err="1"/>
              <a:t>UnpackNormal</a:t>
            </a:r>
            <a:r>
              <a:rPr lang="zh-CN" altLang="en-US" dirty="0"/>
              <a:t>函数对这种情况进行了讨论</a:t>
            </a:r>
            <a:endParaRPr lang="en-US" altLang="zh-CN" dirty="0"/>
          </a:p>
          <a:p>
            <a:r>
              <a:rPr lang="zh-CN" altLang="en-US" dirty="0"/>
              <a:t>如果直接使用</a:t>
            </a:r>
            <a:r>
              <a:rPr lang="en-US" altLang="zh-CN" dirty="0"/>
              <a:t>2xy-1</a:t>
            </a:r>
            <a:r>
              <a:rPr lang="zh-CN" altLang="en-US" dirty="0"/>
              <a:t>可能会得到错误结果</a:t>
            </a:r>
          </a:p>
        </p:txBody>
      </p:sp>
    </p:spTree>
    <p:extLst>
      <p:ext uri="{BB962C8B-B14F-4D97-AF65-F5344CB8AC3E}">
        <p14:creationId xmlns:p14="http://schemas.microsoft.com/office/powerpoint/2010/main" val="345841568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C57D92A-ACA7-4758-9EDF-4A0C279D28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作业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5C509C6-2471-4F0C-A043-49CE097D1B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8595360" cy="1419875"/>
          </a:xfrm>
        </p:spPr>
        <p:txBody>
          <a:bodyPr/>
          <a:lstStyle/>
          <a:p>
            <a:r>
              <a:rPr lang="zh-CN" altLang="en-US" dirty="0"/>
              <a:t>插值寄存器压缩</a:t>
            </a:r>
            <a:endParaRPr lang="en-US" altLang="zh-CN" dirty="0"/>
          </a:p>
          <a:p>
            <a:r>
              <a:rPr lang="zh-CN" altLang="en-US" dirty="0"/>
              <a:t>插值寄存器的数量是宝贵的，直接扔四个三维向量上去有些划不来</a:t>
            </a:r>
            <a:endParaRPr lang="en-US" altLang="zh-CN" dirty="0"/>
          </a:p>
          <a:p>
            <a:r>
              <a:rPr lang="zh-CN" altLang="en-US" dirty="0"/>
              <a:t>能不能按照下面这种方法给出一个实现？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FB4F582-189A-4C6E-93DF-FB617799C9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907" y="3248675"/>
            <a:ext cx="9493804" cy="1001113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6C28B3C4-8784-41AC-945C-AACBF61E4458}"/>
              </a:ext>
            </a:extLst>
          </p:cNvPr>
          <p:cNvSpPr txBox="1"/>
          <p:nvPr/>
        </p:nvSpPr>
        <p:spPr>
          <a:xfrm>
            <a:off x="4881978" y="4249788"/>
            <a:ext cx="1985547" cy="270843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US" altLang="zh-CN" sz="2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Shader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200" b="0" dirty="0">
                <a:solidFill>
                  <a:srgbClr val="A31515"/>
                </a:solidFill>
                <a:effectLst/>
                <a:latin typeface="Fira Code" panose="020B0809050000020004" pitchFamily="49" charset="0"/>
              </a:rPr>
              <a:t>"GS202/Lesson3/</a:t>
            </a:r>
            <a:r>
              <a:rPr lang="en-US" altLang="zh-CN" sz="200" b="0" dirty="0" err="1">
                <a:solidFill>
                  <a:srgbClr val="A31515"/>
                </a:solidFill>
                <a:effectLst/>
                <a:latin typeface="Fira Code" panose="020B0809050000020004" pitchFamily="49" charset="0"/>
              </a:rPr>
              <a:t>UseNormalTex</a:t>
            </a:r>
            <a:r>
              <a:rPr lang="en-US" altLang="zh-CN" sz="200" b="0" dirty="0">
                <a:solidFill>
                  <a:srgbClr val="A31515"/>
                </a:solidFill>
                <a:effectLst/>
                <a:latin typeface="Fira Code" panose="020B0809050000020004" pitchFamily="49" charset="0"/>
              </a:rPr>
              <a:t>"</a:t>
            </a:r>
            <a:endParaRPr lang="en-US" altLang="zh-CN" sz="200" b="0" dirty="0">
              <a:solidFill>
                <a:srgbClr val="000000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{</a:t>
            </a:r>
          </a:p>
          <a:p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altLang="zh-CN" sz="2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Properties</a:t>
            </a:r>
            <a:endParaRPr lang="en-US" altLang="zh-CN" sz="200" b="0" dirty="0">
              <a:solidFill>
                <a:srgbClr val="000000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{</a:t>
            </a:r>
          </a:p>
          <a:p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</a:t>
            </a:r>
            <a:r>
              <a:rPr lang="en-US" altLang="zh-CN" sz="200" b="0" dirty="0">
                <a:solidFill>
                  <a:srgbClr val="0451A5"/>
                </a:solidFill>
                <a:effectLst/>
                <a:latin typeface="Fira Code" panose="020B0809050000020004" pitchFamily="49" charset="0"/>
              </a:rPr>
              <a:t>_</a:t>
            </a:r>
            <a:r>
              <a:rPr lang="en-US" altLang="zh-CN" sz="200" b="0" dirty="0" err="1">
                <a:solidFill>
                  <a:srgbClr val="0451A5"/>
                </a:solidFill>
                <a:effectLst/>
                <a:latin typeface="Fira Code" panose="020B0809050000020004" pitchFamily="49" charset="0"/>
              </a:rPr>
              <a:t>MainTex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(</a:t>
            </a:r>
            <a:r>
              <a:rPr lang="en-US" altLang="zh-CN" sz="200" b="0" dirty="0">
                <a:solidFill>
                  <a:srgbClr val="A31515"/>
                </a:solidFill>
                <a:effectLst/>
                <a:latin typeface="Fira Code" panose="020B0809050000020004" pitchFamily="49" charset="0"/>
              </a:rPr>
              <a:t>"Texture"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, </a:t>
            </a:r>
            <a:r>
              <a:rPr lang="en-US" altLang="zh-CN" sz="2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2D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 = </a:t>
            </a:r>
            <a:r>
              <a:rPr lang="en-US" altLang="zh-CN" sz="200" b="0" dirty="0">
                <a:solidFill>
                  <a:srgbClr val="A31515"/>
                </a:solidFill>
                <a:effectLst/>
                <a:latin typeface="Fira Code" panose="020B0809050000020004" pitchFamily="49" charset="0"/>
              </a:rPr>
              <a:t>"white"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{}</a:t>
            </a:r>
          </a:p>
          <a:p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</a:t>
            </a:r>
            <a:r>
              <a:rPr lang="en-US" altLang="zh-CN" sz="200" b="0" dirty="0">
                <a:solidFill>
                  <a:srgbClr val="0451A5"/>
                </a:solidFill>
                <a:effectLst/>
                <a:latin typeface="Fira Code" panose="020B0809050000020004" pitchFamily="49" charset="0"/>
              </a:rPr>
              <a:t>_</a:t>
            </a:r>
            <a:r>
              <a:rPr lang="en-US" altLang="zh-CN" sz="200" b="0" dirty="0" err="1">
                <a:solidFill>
                  <a:srgbClr val="0451A5"/>
                </a:solidFill>
                <a:effectLst/>
                <a:latin typeface="Fira Code" panose="020B0809050000020004" pitchFamily="49" charset="0"/>
              </a:rPr>
              <a:t>AOTex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(</a:t>
            </a:r>
            <a:r>
              <a:rPr lang="en-US" altLang="zh-CN" sz="200" b="0" dirty="0">
                <a:solidFill>
                  <a:srgbClr val="A31515"/>
                </a:solidFill>
                <a:effectLst/>
                <a:latin typeface="Fira Code" panose="020B0809050000020004" pitchFamily="49" charset="0"/>
              </a:rPr>
              <a:t>"Texture"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, </a:t>
            </a:r>
            <a:r>
              <a:rPr lang="en-US" altLang="zh-CN" sz="2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2D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 = </a:t>
            </a:r>
            <a:r>
              <a:rPr lang="en-US" altLang="zh-CN" sz="200" b="0" dirty="0">
                <a:solidFill>
                  <a:srgbClr val="A31515"/>
                </a:solidFill>
                <a:effectLst/>
                <a:latin typeface="Fira Code" panose="020B0809050000020004" pitchFamily="49" charset="0"/>
              </a:rPr>
              <a:t>"white"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{}</a:t>
            </a:r>
          </a:p>
          <a:p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</a:t>
            </a:r>
            <a:r>
              <a:rPr lang="en-US" altLang="zh-CN" sz="200" b="0" dirty="0">
                <a:solidFill>
                  <a:srgbClr val="0451A5"/>
                </a:solidFill>
                <a:effectLst/>
                <a:latin typeface="Fira Code" panose="020B0809050000020004" pitchFamily="49" charset="0"/>
              </a:rPr>
              <a:t>_</a:t>
            </a:r>
            <a:r>
              <a:rPr lang="en-US" altLang="zh-CN" sz="200" b="0" dirty="0" err="1">
                <a:solidFill>
                  <a:srgbClr val="0451A5"/>
                </a:solidFill>
                <a:effectLst/>
                <a:latin typeface="Fira Code" panose="020B0809050000020004" pitchFamily="49" charset="0"/>
              </a:rPr>
              <a:t>NormalTex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(</a:t>
            </a:r>
            <a:r>
              <a:rPr lang="en-US" altLang="zh-CN" sz="200" b="0" dirty="0">
                <a:solidFill>
                  <a:srgbClr val="A31515"/>
                </a:solidFill>
                <a:effectLst/>
                <a:latin typeface="Fira Code" panose="020B0809050000020004" pitchFamily="49" charset="0"/>
              </a:rPr>
              <a:t>"Texture"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, </a:t>
            </a:r>
            <a:r>
              <a:rPr lang="en-US" altLang="zh-CN" sz="2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2D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 = </a:t>
            </a:r>
            <a:r>
              <a:rPr lang="en-US" altLang="zh-CN" sz="200" b="0" dirty="0">
                <a:solidFill>
                  <a:srgbClr val="A31515"/>
                </a:solidFill>
                <a:effectLst/>
                <a:latin typeface="Fira Code" panose="020B0809050000020004" pitchFamily="49" charset="0"/>
              </a:rPr>
              <a:t>"bump"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{}</a:t>
            </a:r>
          </a:p>
          <a:p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</a:t>
            </a:r>
            <a:r>
              <a:rPr lang="en-US" altLang="zh-CN" sz="200" b="0" dirty="0">
                <a:solidFill>
                  <a:srgbClr val="0451A5"/>
                </a:solidFill>
                <a:effectLst/>
                <a:latin typeface="Fira Code" panose="020B0809050000020004" pitchFamily="49" charset="0"/>
              </a:rPr>
              <a:t>_</a:t>
            </a:r>
            <a:r>
              <a:rPr lang="en-US" altLang="zh-CN" sz="200" b="0" dirty="0" err="1">
                <a:solidFill>
                  <a:srgbClr val="0451A5"/>
                </a:solidFill>
                <a:effectLst/>
                <a:latin typeface="Fira Code" panose="020B0809050000020004" pitchFamily="49" charset="0"/>
              </a:rPr>
              <a:t>BumpScale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(</a:t>
            </a:r>
            <a:r>
              <a:rPr lang="en-US" altLang="zh-CN" sz="200" b="0" dirty="0">
                <a:solidFill>
                  <a:srgbClr val="A31515"/>
                </a:solidFill>
                <a:effectLst/>
                <a:latin typeface="Fira Code" panose="020B0809050000020004" pitchFamily="49" charset="0"/>
              </a:rPr>
              <a:t>"Bump Scale"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, </a:t>
            </a:r>
            <a:r>
              <a:rPr lang="en-US" altLang="zh-CN" sz="2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float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 = 1.0</a:t>
            </a:r>
          </a:p>
          <a:p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</a:t>
            </a:r>
            <a:r>
              <a:rPr lang="en-US" altLang="zh-CN" sz="200" b="0" dirty="0">
                <a:solidFill>
                  <a:srgbClr val="0451A5"/>
                </a:solidFill>
                <a:effectLst/>
                <a:latin typeface="Fira Code" panose="020B0809050000020004" pitchFamily="49" charset="0"/>
              </a:rPr>
              <a:t>_Diffuse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(</a:t>
            </a:r>
            <a:r>
              <a:rPr lang="en-US" altLang="zh-CN" sz="200" b="0" dirty="0">
                <a:solidFill>
                  <a:srgbClr val="A31515"/>
                </a:solidFill>
                <a:effectLst/>
                <a:latin typeface="Fira Code" panose="020B0809050000020004" pitchFamily="49" charset="0"/>
              </a:rPr>
              <a:t>"Diffuse Color, </a:t>
            </a:r>
            <a:r>
              <a:rPr lang="en-US" altLang="zh-CN" sz="200" b="0" dirty="0" err="1">
                <a:solidFill>
                  <a:srgbClr val="A31515"/>
                </a:solidFill>
                <a:effectLst/>
                <a:latin typeface="Fira Code" panose="020B0809050000020004" pitchFamily="49" charset="0"/>
              </a:rPr>
              <a:t>k_d</a:t>
            </a:r>
            <a:r>
              <a:rPr lang="en-US" altLang="zh-CN" sz="200" b="0" dirty="0">
                <a:solidFill>
                  <a:srgbClr val="A31515"/>
                </a:solidFill>
                <a:effectLst/>
                <a:latin typeface="Fira Code" panose="020B0809050000020004" pitchFamily="49" charset="0"/>
              </a:rPr>
              <a:t>"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, </a:t>
            </a:r>
            <a:r>
              <a:rPr lang="en-US" altLang="zh-CN" sz="2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Color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 = (1, 1, 1, 1)</a:t>
            </a:r>
          </a:p>
          <a:p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</a:t>
            </a:r>
            <a:r>
              <a:rPr lang="en-US" altLang="zh-CN" sz="200" b="0" dirty="0">
                <a:solidFill>
                  <a:srgbClr val="0451A5"/>
                </a:solidFill>
                <a:effectLst/>
                <a:latin typeface="Fira Code" panose="020B0809050000020004" pitchFamily="49" charset="0"/>
              </a:rPr>
              <a:t>_Gloss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(</a:t>
            </a:r>
            <a:r>
              <a:rPr lang="en-US" altLang="zh-CN" sz="200" b="0" dirty="0">
                <a:solidFill>
                  <a:srgbClr val="A31515"/>
                </a:solidFill>
                <a:effectLst/>
                <a:latin typeface="Fira Code" panose="020B0809050000020004" pitchFamily="49" charset="0"/>
              </a:rPr>
              <a:t>"Gloss, g"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, </a:t>
            </a:r>
            <a:r>
              <a:rPr lang="en-US" altLang="zh-CN" sz="2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Range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(8, 255)) = 32</a:t>
            </a:r>
          </a:p>
          <a:p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}</a:t>
            </a:r>
          </a:p>
          <a:p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altLang="zh-CN" sz="200" b="0" dirty="0" err="1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SubShader</a:t>
            </a:r>
            <a:endParaRPr lang="en-US" altLang="zh-CN" sz="200" b="0" dirty="0">
              <a:solidFill>
                <a:srgbClr val="000000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{</a:t>
            </a:r>
          </a:p>
          <a:p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</a:t>
            </a:r>
            <a:r>
              <a:rPr lang="en-US" altLang="zh-CN" sz="2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Pass</a:t>
            </a:r>
            <a:endParaRPr lang="en-US" altLang="zh-CN" sz="200" b="0" dirty="0">
              <a:solidFill>
                <a:srgbClr val="000000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{</a:t>
            </a:r>
          </a:p>
          <a:p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</a:t>
            </a:r>
            <a:r>
              <a:rPr lang="en-US" altLang="zh-CN" sz="2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CGPROGRAM</a:t>
            </a:r>
            <a:endParaRPr lang="en-US" altLang="zh-CN" sz="200" b="0" dirty="0">
              <a:solidFill>
                <a:srgbClr val="000000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</a:t>
            </a:r>
            <a:r>
              <a:rPr lang="en-US" altLang="zh-CN" sz="2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#pragma vertex vert</a:t>
            </a:r>
            <a:endParaRPr lang="en-US" altLang="zh-CN" sz="200" b="0" dirty="0">
              <a:solidFill>
                <a:srgbClr val="000000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</a:t>
            </a:r>
            <a:r>
              <a:rPr lang="en-US" altLang="zh-CN" sz="2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#pragma fragment frag</a:t>
            </a:r>
            <a:endParaRPr lang="en-US" altLang="zh-CN" sz="200" b="0" dirty="0">
              <a:solidFill>
                <a:srgbClr val="000000"/>
              </a:solidFill>
              <a:effectLst/>
              <a:latin typeface="Fira Code" panose="020B0809050000020004" pitchFamily="49" charset="0"/>
            </a:endParaRPr>
          </a:p>
          <a:p>
            <a:b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</a:b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</a:t>
            </a:r>
            <a:r>
              <a:rPr lang="en-US" altLang="zh-CN" sz="2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#include "</a:t>
            </a:r>
            <a:r>
              <a:rPr lang="en-US" altLang="zh-CN" sz="200" b="0" dirty="0" err="1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UnityCG.cginc</a:t>
            </a:r>
            <a:r>
              <a:rPr lang="en-US" altLang="zh-CN" sz="2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"</a:t>
            </a:r>
            <a:endParaRPr lang="en-US" altLang="zh-CN" sz="200" b="0" dirty="0">
              <a:solidFill>
                <a:srgbClr val="000000"/>
              </a:solidFill>
              <a:effectLst/>
              <a:latin typeface="Fira Code" panose="020B0809050000020004" pitchFamily="49" charset="0"/>
            </a:endParaRPr>
          </a:p>
          <a:p>
            <a:b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</a:b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</a:t>
            </a:r>
            <a:r>
              <a:rPr lang="en-US" altLang="zh-CN" sz="2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struct v2f</a:t>
            </a:r>
            <a:endParaRPr lang="en-US" altLang="zh-CN" sz="200" b="0" dirty="0">
              <a:solidFill>
                <a:srgbClr val="000000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{</a:t>
            </a:r>
          </a:p>
          <a:p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    </a:t>
            </a:r>
            <a:r>
              <a:rPr lang="en-US" altLang="zh-CN" sz="2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float2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2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uv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: TEXCOORD0;</a:t>
            </a:r>
          </a:p>
          <a:p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    </a:t>
            </a:r>
            <a:r>
              <a:rPr lang="en-US" altLang="zh-CN" sz="2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float4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vertex : SV_POSITION;</a:t>
            </a:r>
          </a:p>
          <a:p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    </a:t>
            </a:r>
            <a:r>
              <a:rPr lang="en-US" altLang="zh-CN" sz="2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float4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TtoW0 : TEXCOORD1;</a:t>
            </a:r>
          </a:p>
          <a:p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    </a:t>
            </a:r>
            <a:r>
              <a:rPr lang="en-US" altLang="zh-CN" sz="2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float4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TtoW1 : TEXCOORD2;</a:t>
            </a:r>
          </a:p>
          <a:p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    </a:t>
            </a:r>
            <a:r>
              <a:rPr lang="en-US" altLang="zh-CN" sz="2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float4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TtoW2 : TEXCOORD3;</a:t>
            </a:r>
          </a:p>
          <a:p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};</a:t>
            </a:r>
          </a:p>
          <a:p>
            <a:b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</a:b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</a:t>
            </a:r>
            <a:r>
              <a:rPr lang="en-US" altLang="zh-CN" sz="2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sampler2D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_</a:t>
            </a:r>
            <a:r>
              <a:rPr lang="en-US" altLang="zh-CN" sz="2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MainTex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;</a:t>
            </a:r>
          </a:p>
          <a:p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</a:t>
            </a:r>
            <a:r>
              <a:rPr lang="en-US" altLang="zh-CN" sz="2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float4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_</a:t>
            </a:r>
            <a:r>
              <a:rPr lang="en-US" altLang="zh-CN" sz="2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MainTex_ST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;</a:t>
            </a:r>
          </a:p>
          <a:p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</a:t>
            </a:r>
            <a:r>
              <a:rPr lang="en-US" altLang="zh-CN" sz="2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sampler2D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_</a:t>
            </a:r>
            <a:r>
              <a:rPr lang="en-US" altLang="zh-CN" sz="2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AOTex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;</a:t>
            </a:r>
          </a:p>
          <a:p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</a:t>
            </a:r>
            <a:r>
              <a:rPr lang="en-US" altLang="zh-CN" sz="2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sampler2D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_</a:t>
            </a:r>
            <a:r>
              <a:rPr lang="en-US" altLang="zh-CN" sz="2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NormalTex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;</a:t>
            </a:r>
          </a:p>
          <a:p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</a:t>
            </a:r>
            <a:r>
              <a:rPr lang="en-US" altLang="zh-CN" sz="2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float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_</a:t>
            </a:r>
            <a:r>
              <a:rPr lang="en-US" altLang="zh-CN" sz="2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BumpScale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;</a:t>
            </a:r>
          </a:p>
          <a:p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</a:t>
            </a:r>
            <a:r>
              <a:rPr lang="en-US" altLang="zh-CN" sz="2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fixed4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_Diffuse;</a:t>
            </a:r>
          </a:p>
          <a:p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</a:t>
            </a:r>
            <a:r>
              <a:rPr lang="en-US" altLang="zh-CN" sz="2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fixed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_Gloss;</a:t>
            </a:r>
          </a:p>
          <a:p>
            <a:b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</a:b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v2f vert (</a:t>
            </a:r>
            <a:r>
              <a:rPr lang="en-US" altLang="zh-CN" sz="2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appdata_full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v)</a:t>
            </a:r>
          </a:p>
          <a:p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{</a:t>
            </a:r>
          </a:p>
          <a:p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    v2f o;</a:t>
            </a:r>
          </a:p>
          <a:p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    </a:t>
            </a:r>
            <a:r>
              <a:rPr lang="en-US" altLang="zh-CN" sz="2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o.vertex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= </a:t>
            </a:r>
            <a:r>
              <a:rPr lang="en-US" altLang="zh-CN" sz="200" b="0" dirty="0" err="1">
                <a:solidFill>
                  <a:srgbClr val="0451A5"/>
                </a:solidFill>
                <a:effectLst/>
                <a:latin typeface="Fira Code" panose="020B0809050000020004" pitchFamily="49" charset="0"/>
              </a:rPr>
              <a:t>UnityObjectToClipPos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altLang="zh-CN" sz="2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v.vertex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);</a:t>
            </a:r>
          </a:p>
          <a:p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    </a:t>
            </a:r>
            <a:r>
              <a:rPr lang="en-US" altLang="zh-CN" sz="2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o.uv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= </a:t>
            </a:r>
            <a:r>
              <a:rPr lang="en-US" altLang="zh-CN" sz="200" b="0" dirty="0">
                <a:solidFill>
                  <a:srgbClr val="0451A5"/>
                </a:solidFill>
                <a:effectLst/>
                <a:latin typeface="Fira Code" panose="020B0809050000020004" pitchFamily="49" charset="0"/>
              </a:rPr>
              <a:t>TRANSFORM_TEX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altLang="zh-CN" sz="2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v.texcoord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, _</a:t>
            </a:r>
            <a:r>
              <a:rPr lang="en-US" altLang="zh-CN" sz="2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MainTex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);</a:t>
            </a:r>
          </a:p>
          <a:p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    </a:t>
            </a:r>
            <a:r>
              <a:rPr lang="en-US" altLang="zh-CN" sz="2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float3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2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worldNormal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= </a:t>
            </a:r>
            <a:r>
              <a:rPr lang="en-US" altLang="zh-CN" sz="200" b="0" dirty="0" err="1">
                <a:solidFill>
                  <a:srgbClr val="0451A5"/>
                </a:solidFill>
                <a:effectLst/>
                <a:latin typeface="Fira Code" panose="020B0809050000020004" pitchFamily="49" charset="0"/>
              </a:rPr>
              <a:t>UnityObjectToWorldNormal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altLang="zh-CN" sz="2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v.normal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);</a:t>
            </a:r>
          </a:p>
          <a:p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    </a:t>
            </a:r>
            <a:r>
              <a:rPr lang="en-US" altLang="zh-CN" sz="2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float3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2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worldPos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= </a:t>
            </a:r>
            <a:r>
              <a:rPr lang="en-US" altLang="zh-CN" sz="200" b="0" dirty="0" err="1">
                <a:solidFill>
                  <a:srgbClr val="0451A5"/>
                </a:solidFill>
                <a:effectLst/>
                <a:latin typeface="Fira Code" panose="020B0809050000020004" pitchFamily="49" charset="0"/>
              </a:rPr>
              <a:t>mul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altLang="zh-CN" sz="2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unity_ObjectToWorld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, </a:t>
            </a:r>
            <a:r>
              <a:rPr lang="en-US" altLang="zh-CN" sz="2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v.vertex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).</a:t>
            </a:r>
            <a:r>
              <a:rPr lang="en-US" altLang="zh-CN" sz="2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xyz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;</a:t>
            </a:r>
          </a:p>
          <a:p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    </a:t>
            </a:r>
            <a:r>
              <a:rPr lang="en-US" altLang="zh-CN" sz="2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float3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2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worldTangent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= </a:t>
            </a:r>
            <a:r>
              <a:rPr lang="en-US" altLang="zh-CN" sz="200" b="0" dirty="0" err="1">
                <a:solidFill>
                  <a:srgbClr val="0451A5"/>
                </a:solidFill>
                <a:effectLst/>
                <a:latin typeface="Fira Code" panose="020B0809050000020004" pitchFamily="49" charset="0"/>
              </a:rPr>
              <a:t>UnityObjectToWorldDir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altLang="zh-CN" sz="2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v.tangent.xyz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);</a:t>
            </a:r>
          </a:p>
          <a:p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    </a:t>
            </a:r>
            <a:r>
              <a:rPr lang="en-US" altLang="zh-CN" sz="2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float3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2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worldB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= </a:t>
            </a:r>
            <a:r>
              <a:rPr lang="en-US" altLang="zh-CN" sz="200" b="0" dirty="0">
                <a:solidFill>
                  <a:srgbClr val="0451A5"/>
                </a:solidFill>
                <a:effectLst/>
                <a:latin typeface="Fira Code" panose="020B0809050000020004" pitchFamily="49" charset="0"/>
              </a:rPr>
              <a:t>cross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altLang="zh-CN" sz="2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worldNormal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, </a:t>
            </a:r>
            <a:r>
              <a:rPr lang="en-US" altLang="zh-CN" sz="2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worldTangent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 * </a:t>
            </a:r>
            <a:r>
              <a:rPr lang="en-US" altLang="zh-CN" sz="2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v.tangent.w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;</a:t>
            </a:r>
          </a:p>
          <a:p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    o.TtoW0 = </a:t>
            </a:r>
            <a:r>
              <a:rPr lang="en-US" altLang="zh-CN" sz="2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float4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altLang="zh-CN" sz="2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worldTangent.x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, </a:t>
            </a:r>
            <a:r>
              <a:rPr lang="en-US" altLang="zh-CN" sz="2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worldB.x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, </a:t>
            </a:r>
            <a:r>
              <a:rPr lang="en-US" altLang="zh-CN" sz="2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worldNormal.x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, </a:t>
            </a:r>
            <a:r>
              <a:rPr lang="en-US" altLang="zh-CN" sz="2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worldPos.x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);</a:t>
            </a:r>
          </a:p>
          <a:p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    o.TtoW1 = </a:t>
            </a:r>
            <a:r>
              <a:rPr lang="en-US" altLang="zh-CN" sz="2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float4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altLang="zh-CN" sz="2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worldTangent.y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, </a:t>
            </a:r>
            <a:r>
              <a:rPr lang="en-US" altLang="zh-CN" sz="2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worldB.y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, </a:t>
            </a:r>
            <a:r>
              <a:rPr lang="en-US" altLang="zh-CN" sz="2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worldNormal.y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, </a:t>
            </a:r>
            <a:r>
              <a:rPr lang="en-US" altLang="zh-CN" sz="2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worldPos.y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);</a:t>
            </a:r>
          </a:p>
          <a:p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    o.TtoW2 = </a:t>
            </a:r>
            <a:r>
              <a:rPr lang="en-US" altLang="zh-CN" sz="2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float4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altLang="zh-CN" sz="2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worldTangent.z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, </a:t>
            </a:r>
            <a:r>
              <a:rPr lang="en-US" altLang="zh-CN" sz="2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worldB.z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, </a:t>
            </a:r>
            <a:r>
              <a:rPr lang="en-US" altLang="zh-CN" sz="2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worldNormal.z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, </a:t>
            </a:r>
            <a:r>
              <a:rPr lang="en-US" altLang="zh-CN" sz="2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worldPos.z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);</a:t>
            </a:r>
          </a:p>
          <a:p>
            <a:r>
              <a:rPr lang="en-US" altLang="zh-CN" sz="2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                return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o;</a:t>
            </a:r>
          </a:p>
          <a:p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}</a:t>
            </a:r>
          </a:p>
          <a:p>
            <a:b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</a:b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</a:t>
            </a:r>
            <a:r>
              <a:rPr lang="en-US" altLang="zh-CN" sz="2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fixed4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200" b="0" dirty="0">
                <a:solidFill>
                  <a:srgbClr val="0451A5"/>
                </a:solidFill>
                <a:effectLst/>
                <a:latin typeface="Fira Code" panose="020B0809050000020004" pitchFamily="49" charset="0"/>
              </a:rPr>
              <a:t>frag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(v2f </a:t>
            </a:r>
            <a:r>
              <a:rPr lang="en-US" altLang="zh-CN" sz="2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i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 : </a:t>
            </a:r>
            <a:r>
              <a:rPr lang="en-US" altLang="zh-CN" sz="2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SV_Target</a:t>
            </a:r>
            <a:endParaRPr lang="en-US" altLang="zh-CN" sz="200" b="0" dirty="0">
              <a:solidFill>
                <a:srgbClr val="000000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{</a:t>
            </a:r>
          </a:p>
          <a:p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    </a:t>
            </a:r>
            <a:r>
              <a:rPr lang="en-US" altLang="zh-CN" sz="2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fixed3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ambient = </a:t>
            </a:r>
            <a:r>
              <a:rPr lang="en-US" altLang="zh-CN" sz="2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unity_AmbientSky.xyz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;</a:t>
            </a:r>
          </a:p>
          <a:p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    </a:t>
            </a:r>
            <a:r>
              <a:rPr lang="en-US" altLang="zh-CN" sz="2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fixed3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2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worldPos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= </a:t>
            </a:r>
            <a:r>
              <a:rPr lang="en-US" altLang="zh-CN" sz="2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fixed3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(i.TtoW0.w, i.TtoW1.w, i.TtoW2.w);</a:t>
            </a:r>
          </a:p>
          <a:p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    </a:t>
            </a:r>
            <a:r>
              <a:rPr lang="en-US" altLang="zh-CN" sz="2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fixed4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2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packedNormal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= </a:t>
            </a:r>
            <a:r>
              <a:rPr lang="en-US" altLang="zh-CN" sz="200" b="0" dirty="0">
                <a:solidFill>
                  <a:srgbClr val="0451A5"/>
                </a:solidFill>
                <a:effectLst/>
                <a:latin typeface="Fira Code" panose="020B0809050000020004" pitchFamily="49" charset="0"/>
              </a:rPr>
              <a:t>tex2D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(_</a:t>
            </a:r>
            <a:r>
              <a:rPr lang="en-US" altLang="zh-CN" sz="2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NormalTex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, </a:t>
            </a:r>
            <a:r>
              <a:rPr lang="en-US" altLang="zh-CN" sz="2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i.uv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);</a:t>
            </a:r>
          </a:p>
          <a:p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    </a:t>
            </a:r>
            <a:r>
              <a:rPr lang="en-US" altLang="zh-CN" sz="2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fixed3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2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unpackedNormal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= </a:t>
            </a:r>
            <a:r>
              <a:rPr lang="en-US" altLang="zh-CN" sz="200" b="0" dirty="0" err="1">
                <a:solidFill>
                  <a:srgbClr val="0451A5"/>
                </a:solidFill>
                <a:effectLst/>
                <a:latin typeface="Fira Code" panose="020B0809050000020004" pitchFamily="49" charset="0"/>
              </a:rPr>
              <a:t>UnpackNormal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altLang="zh-CN" sz="2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packedNormal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 * _</a:t>
            </a:r>
            <a:r>
              <a:rPr lang="en-US" altLang="zh-CN" sz="2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BumpScale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;</a:t>
            </a:r>
          </a:p>
          <a:p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    </a:t>
            </a:r>
            <a:r>
              <a:rPr lang="en-US" altLang="zh-CN" sz="2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unpackedNormal.z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= </a:t>
            </a:r>
            <a:r>
              <a:rPr lang="en-US" altLang="zh-CN" sz="200" b="0" dirty="0">
                <a:solidFill>
                  <a:srgbClr val="0451A5"/>
                </a:solidFill>
                <a:effectLst/>
                <a:latin typeface="Fira Code" panose="020B0809050000020004" pitchFamily="49" charset="0"/>
              </a:rPr>
              <a:t>sqrt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(1.0-</a:t>
            </a:r>
            <a:r>
              <a:rPr lang="en-US" altLang="zh-CN" sz="200" b="0" dirty="0">
                <a:solidFill>
                  <a:srgbClr val="0451A5"/>
                </a:solidFill>
                <a:effectLst/>
                <a:latin typeface="Fira Code" panose="020B0809050000020004" pitchFamily="49" charset="0"/>
              </a:rPr>
              <a:t>saturate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altLang="zh-CN" sz="200" b="0" dirty="0">
                <a:solidFill>
                  <a:srgbClr val="0451A5"/>
                </a:solidFill>
                <a:effectLst/>
                <a:latin typeface="Fira Code" panose="020B0809050000020004" pitchFamily="49" charset="0"/>
              </a:rPr>
              <a:t>dot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altLang="zh-CN" sz="2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unpackedNormal.xy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, </a:t>
            </a:r>
            <a:r>
              <a:rPr lang="en-US" altLang="zh-CN" sz="2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unpackedNormal.xy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)));</a:t>
            </a:r>
          </a:p>
          <a:p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    </a:t>
            </a:r>
            <a:r>
              <a:rPr lang="en-US" altLang="zh-CN" sz="2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fixed3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2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worldNormal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= </a:t>
            </a:r>
            <a:r>
              <a:rPr lang="en-US" altLang="zh-CN" sz="200" b="0" dirty="0">
                <a:solidFill>
                  <a:srgbClr val="0451A5"/>
                </a:solidFill>
                <a:effectLst/>
                <a:latin typeface="Fira Code" panose="020B0809050000020004" pitchFamily="49" charset="0"/>
              </a:rPr>
              <a:t>normalize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altLang="zh-CN" sz="2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fixed3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</a:t>
            </a:r>
          </a:p>
          <a:p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        </a:t>
            </a:r>
            <a:r>
              <a:rPr lang="en-US" altLang="zh-CN" sz="200" b="0" dirty="0">
                <a:solidFill>
                  <a:srgbClr val="0451A5"/>
                </a:solidFill>
                <a:effectLst/>
                <a:latin typeface="Fira Code" panose="020B0809050000020004" pitchFamily="49" charset="0"/>
              </a:rPr>
              <a:t>dot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(i.TtoW0.xyz, </a:t>
            </a:r>
            <a:r>
              <a:rPr lang="en-US" altLang="zh-CN" sz="2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unpackedNormal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),</a:t>
            </a:r>
          </a:p>
          <a:p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        </a:t>
            </a:r>
            <a:r>
              <a:rPr lang="en-US" altLang="zh-CN" sz="200" b="0" dirty="0">
                <a:solidFill>
                  <a:srgbClr val="0451A5"/>
                </a:solidFill>
                <a:effectLst/>
                <a:latin typeface="Fira Code" panose="020B0809050000020004" pitchFamily="49" charset="0"/>
              </a:rPr>
              <a:t>dot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(i.TtoW1.xyz, </a:t>
            </a:r>
            <a:r>
              <a:rPr lang="en-US" altLang="zh-CN" sz="2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unpackedNormal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),</a:t>
            </a:r>
          </a:p>
          <a:p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        </a:t>
            </a:r>
            <a:r>
              <a:rPr lang="en-US" altLang="zh-CN" sz="200" b="0" dirty="0">
                <a:solidFill>
                  <a:srgbClr val="0451A5"/>
                </a:solidFill>
                <a:effectLst/>
                <a:latin typeface="Fira Code" panose="020B0809050000020004" pitchFamily="49" charset="0"/>
              </a:rPr>
              <a:t>dot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(i.TtoW2.xyz, </a:t>
            </a:r>
            <a:r>
              <a:rPr lang="en-US" altLang="zh-CN" sz="2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unpackedNormal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</a:t>
            </a:r>
          </a:p>
          <a:p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    ));</a:t>
            </a:r>
          </a:p>
          <a:p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    </a:t>
            </a:r>
            <a:r>
              <a:rPr lang="en-US" altLang="zh-CN" sz="2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fixed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2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ao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= </a:t>
            </a:r>
            <a:r>
              <a:rPr lang="en-US" altLang="zh-CN" sz="200" b="0" dirty="0">
                <a:solidFill>
                  <a:srgbClr val="0451A5"/>
                </a:solidFill>
                <a:effectLst/>
                <a:latin typeface="Fira Code" panose="020B0809050000020004" pitchFamily="49" charset="0"/>
              </a:rPr>
              <a:t>tex2D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(_</a:t>
            </a:r>
            <a:r>
              <a:rPr lang="en-US" altLang="zh-CN" sz="2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AOTex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, </a:t>
            </a:r>
            <a:r>
              <a:rPr lang="en-US" altLang="zh-CN" sz="2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i.uv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).x;</a:t>
            </a:r>
          </a:p>
          <a:p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    ambient *= </a:t>
            </a:r>
            <a:r>
              <a:rPr lang="en-US" altLang="zh-CN" sz="2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ao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;</a:t>
            </a:r>
          </a:p>
          <a:p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    </a:t>
            </a:r>
            <a:r>
              <a:rPr lang="en-US" altLang="zh-CN" sz="2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fixed3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light = </a:t>
            </a:r>
            <a:r>
              <a:rPr lang="en-US" altLang="zh-CN" sz="200" b="0" dirty="0">
                <a:solidFill>
                  <a:srgbClr val="0451A5"/>
                </a:solidFill>
                <a:effectLst/>
                <a:latin typeface="Fira Code" panose="020B0809050000020004" pitchFamily="49" charset="0"/>
              </a:rPr>
              <a:t>normalize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altLang="zh-CN" sz="200" b="0" dirty="0" err="1">
                <a:solidFill>
                  <a:srgbClr val="0451A5"/>
                </a:solidFill>
                <a:effectLst/>
                <a:latin typeface="Fira Code" panose="020B0809050000020004" pitchFamily="49" charset="0"/>
              </a:rPr>
              <a:t>UnityWorldSpaceLightDir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altLang="zh-CN" sz="2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worldPos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));</a:t>
            </a:r>
          </a:p>
          <a:p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    </a:t>
            </a:r>
            <a:r>
              <a:rPr lang="en-US" altLang="zh-CN" sz="200" b="0" dirty="0">
                <a:solidFill>
                  <a:srgbClr val="008000"/>
                </a:solidFill>
                <a:effectLst/>
                <a:latin typeface="Fira Code" panose="020B0809050000020004" pitchFamily="49" charset="0"/>
              </a:rPr>
              <a:t>// </a:t>
            </a:r>
            <a:r>
              <a:rPr lang="zh-CN" altLang="en-US" sz="200" b="0" dirty="0">
                <a:solidFill>
                  <a:srgbClr val="008000"/>
                </a:solidFill>
                <a:effectLst/>
                <a:latin typeface="Fira Code" panose="020B0809050000020004" pitchFamily="49" charset="0"/>
              </a:rPr>
              <a:t>单光源平行光</a:t>
            </a:r>
            <a:endParaRPr lang="zh-CN" altLang="en-US" sz="200" b="0" dirty="0">
              <a:solidFill>
                <a:srgbClr val="000000"/>
              </a:solidFill>
              <a:effectLst/>
              <a:latin typeface="Fira Code" panose="020B0809050000020004" pitchFamily="49" charset="0"/>
            </a:endParaRPr>
          </a:p>
          <a:p>
            <a:r>
              <a:rPr lang="zh-CN" altLang="en-US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    </a:t>
            </a:r>
            <a:r>
              <a:rPr lang="en-US" altLang="zh-CN" sz="2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fixed3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diffuse = _</a:t>
            </a:r>
            <a:r>
              <a:rPr lang="en-US" altLang="zh-CN" sz="2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Diffuse.rgb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* </a:t>
            </a:r>
            <a:r>
              <a:rPr lang="en-US" altLang="zh-CN" sz="200" b="0" dirty="0">
                <a:solidFill>
                  <a:srgbClr val="0451A5"/>
                </a:solidFill>
                <a:effectLst/>
                <a:latin typeface="Fira Code" panose="020B0809050000020004" pitchFamily="49" charset="0"/>
              </a:rPr>
              <a:t>saturate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altLang="zh-CN" sz="200" b="0" dirty="0">
                <a:solidFill>
                  <a:srgbClr val="0451A5"/>
                </a:solidFill>
                <a:effectLst/>
                <a:latin typeface="Fira Code" panose="020B0809050000020004" pitchFamily="49" charset="0"/>
              </a:rPr>
              <a:t>dot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(light, </a:t>
            </a:r>
            <a:r>
              <a:rPr lang="en-US" altLang="zh-CN" sz="2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worldNormal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));</a:t>
            </a:r>
          </a:p>
          <a:p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    </a:t>
            </a:r>
            <a:r>
              <a:rPr lang="en-US" altLang="zh-CN" sz="2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fixed3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2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texColor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= </a:t>
            </a:r>
            <a:r>
              <a:rPr lang="en-US" altLang="zh-CN" sz="200" b="0" dirty="0">
                <a:solidFill>
                  <a:srgbClr val="0451A5"/>
                </a:solidFill>
                <a:effectLst/>
                <a:latin typeface="Fira Code" panose="020B0809050000020004" pitchFamily="49" charset="0"/>
              </a:rPr>
              <a:t>tex2D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(_</a:t>
            </a:r>
            <a:r>
              <a:rPr lang="en-US" altLang="zh-CN" sz="2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MainTex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, </a:t>
            </a:r>
            <a:r>
              <a:rPr lang="en-US" altLang="zh-CN" sz="2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i.uv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).</a:t>
            </a:r>
            <a:r>
              <a:rPr lang="en-US" altLang="zh-CN" sz="2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xyz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;</a:t>
            </a:r>
          </a:p>
          <a:p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    </a:t>
            </a:r>
            <a:r>
              <a:rPr lang="en-US" altLang="zh-CN" sz="2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fixed3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diff = diffuse * </a:t>
            </a:r>
            <a:r>
              <a:rPr lang="en-US" altLang="zh-CN" sz="2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texColor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;</a:t>
            </a:r>
          </a:p>
          <a:p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    </a:t>
            </a:r>
            <a:r>
              <a:rPr lang="en-US" altLang="zh-CN" sz="2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fixed3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2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viewDir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= </a:t>
            </a:r>
            <a:r>
              <a:rPr lang="en-US" altLang="zh-CN" sz="200" b="0" dirty="0">
                <a:solidFill>
                  <a:srgbClr val="0451A5"/>
                </a:solidFill>
                <a:effectLst/>
                <a:latin typeface="Fira Code" panose="020B0809050000020004" pitchFamily="49" charset="0"/>
              </a:rPr>
              <a:t>normalize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altLang="zh-CN" sz="200" b="0" dirty="0" err="1">
                <a:solidFill>
                  <a:srgbClr val="0451A5"/>
                </a:solidFill>
                <a:effectLst/>
                <a:latin typeface="Fira Code" panose="020B0809050000020004" pitchFamily="49" charset="0"/>
              </a:rPr>
              <a:t>UnityWorldSpaceViewDir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altLang="zh-CN" sz="2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worldPos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));</a:t>
            </a:r>
          </a:p>
          <a:p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    </a:t>
            </a:r>
            <a:r>
              <a:rPr lang="en-US" altLang="zh-CN" sz="2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fixed3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2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halfVec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= </a:t>
            </a:r>
            <a:r>
              <a:rPr lang="en-US" altLang="zh-CN" sz="200" b="0" dirty="0">
                <a:solidFill>
                  <a:srgbClr val="0451A5"/>
                </a:solidFill>
                <a:effectLst/>
                <a:latin typeface="Fira Code" panose="020B0809050000020004" pitchFamily="49" charset="0"/>
              </a:rPr>
              <a:t>normalize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altLang="zh-CN" sz="2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viewDir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+ light);</a:t>
            </a:r>
          </a:p>
          <a:p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    </a:t>
            </a:r>
            <a:r>
              <a:rPr lang="en-US" altLang="zh-CN" sz="2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fixed3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specular = </a:t>
            </a:r>
            <a:r>
              <a:rPr lang="en-US" altLang="zh-CN" sz="200" b="0" dirty="0">
                <a:solidFill>
                  <a:srgbClr val="0451A5"/>
                </a:solidFill>
                <a:effectLst/>
                <a:latin typeface="Fira Code" panose="020B0809050000020004" pitchFamily="49" charset="0"/>
              </a:rPr>
              <a:t>pow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altLang="zh-CN" sz="200" b="0" dirty="0">
                <a:solidFill>
                  <a:srgbClr val="0451A5"/>
                </a:solidFill>
                <a:effectLst/>
                <a:latin typeface="Fira Code" panose="020B0809050000020004" pitchFamily="49" charset="0"/>
              </a:rPr>
              <a:t>saturate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altLang="zh-CN" sz="200" b="0" dirty="0">
                <a:solidFill>
                  <a:srgbClr val="0451A5"/>
                </a:solidFill>
                <a:effectLst/>
                <a:latin typeface="Fira Code" panose="020B0809050000020004" pitchFamily="49" charset="0"/>
              </a:rPr>
              <a:t>dot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altLang="zh-CN" sz="2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halfVec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, </a:t>
            </a:r>
            <a:r>
              <a:rPr lang="en-US" altLang="zh-CN" sz="2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worldNormal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)), _Gloss);</a:t>
            </a:r>
          </a:p>
          <a:p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    specular *= </a:t>
            </a:r>
            <a:r>
              <a:rPr lang="en-US" altLang="zh-CN" sz="2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ao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;</a:t>
            </a:r>
          </a:p>
          <a:p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    </a:t>
            </a:r>
            <a:r>
              <a:rPr lang="en-US" altLang="zh-CN" sz="200" b="0" dirty="0">
                <a:solidFill>
                  <a:srgbClr val="008000"/>
                </a:solidFill>
                <a:effectLst/>
                <a:latin typeface="Fira Code" panose="020B0809050000020004" pitchFamily="49" charset="0"/>
              </a:rPr>
              <a:t>// return fixed4(</a:t>
            </a:r>
            <a:r>
              <a:rPr lang="en-US" altLang="zh-CN" sz="200" b="0" dirty="0" err="1">
                <a:solidFill>
                  <a:srgbClr val="008000"/>
                </a:solidFill>
                <a:effectLst/>
                <a:latin typeface="Fira Code" panose="020B0809050000020004" pitchFamily="49" charset="0"/>
              </a:rPr>
              <a:t>worldNormal</a:t>
            </a:r>
            <a:r>
              <a:rPr lang="en-US" altLang="zh-CN" sz="200" b="0" dirty="0">
                <a:solidFill>
                  <a:srgbClr val="008000"/>
                </a:solidFill>
                <a:effectLst/>
                <a:latin typeface="Fira Code" panose="020B0809050000020004" pitchFamily="49" charset="0"/>
              </a:rPr>
              <a:t>, 1.0);</a:t>
            </a:r>
            <a:endParaRPr lang="en-US" altLang="zh-CN" sz="200" b="0" dirty="0">
              <a:solidFill>
                <a:srgbClr val="000000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altLang="zh-CN" sz="2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                return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2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fixed4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(ambient + diff + specular,1.0);</a:t>
            </a:r>
          </a:p>
          <a:p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}</a:t>
            </a:r>
          </a:p>
          <a:p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</a:t>
            </a:r>
            <a:r>
              <a:rPr lang="en-US" altLang="zh-CN" sz="2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ENDCG</a:t>
            </a:r>
            <a:endParaRPr lang="en-US" altLang="zh-CN" sz="200" b="0" dirty="0">
              <a:solidFill>
                <a:srgbClr val="000000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}</a:t>
            </a:r>
          </a:p>
          <a:p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}</a:t>
            </a:r>
          </a:p>
          <a:p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}</a:t>
            </a:r>
          </a:p>
          <a:p>
            <a:b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</a:br>
            <a:endParaRPr lang="en-US" altLang="zh-CN" sz="200" b="0" dirty="0">
              <a:solidFill>
                <a:srgbClr val="000000"/>
              </a:solidFill>
              <a:effectLst/>
              <a:latin typeface="Fira Code" panose="020B0809050000020004" pitchFamily="49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639F548-9D9C-410B-B089-B873980D7874}"/>
              </a:ext>
            </a:extLst>
          </p:cNvPr>
          <p:cNvSpPr/>
          <p:nvPr/>
        </p:nvSpPr>
        <p:spPr>
          <a:xfrm>
            <a:off x="2735399" y="4911507"/>
            <a:ext cx="1415772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参考答案</a:t>
            </a:r>
          </a:p>
        </p:txBody>
      </p:sp>
    </p:spTree>
    <p:extLst>
      <p:ext uri="{BB962C8B-B14F-4D97-AF65-F5344CB8AC3E}">
        <p14:creationId xmlns:p14="http://schemas.microsoft.com/office/powerpoint/2010/main" val="212809963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63334B-C316-4BB7-8A34-95DCEA1FB9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作业 切线空间完成计算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D2DCE85-663C-4532-9F5C-8977846AF0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8595360" cy="787399"/>
          </a:xfrm>
        </p:spPr>
        <p:txBody>
          <a:bodyPr>
            <a:normAutofit lnSpcReduction="10000"/>
          </a:bodyPr>
          <a:lstStyle/>
          <a:p>
            <a:r>
              <a:rPr lang="zh-CN" altLang="en-US" dirty="0"/>
              <a:t>在切线空间完成计算</a:t>
            </a:r>
            <a:endParaRPr lang="en-US" altLang="zh-CN" dirty="0"/>
          </a:p>
          <a:p>
            <a:r>
              <a:rPr lang="zh-CN" altLang="en-US" dirty="0"/>
              <a:t>提示：可以用如下宏和</a:t>
            </a:r>
            <a:r>
              <a:rPr lang="en-US" altLang="zh-CN" dirty="0" err="1"/>
              <a:t>ObjSpaceLightDir</a:t>
            </a:r>
            <a:r>
              <a:rPr lang="zh-CN" altLang="en-US" dirty="0"/>
              <a:t>、</a:t>
            </a:r>
            <a:r>
              <a:rPr lang="en-US" altLang="zh-CN" dirty="0" err="1"/>
              <a:t>ObjSpaceViewDir</a:t>
            </a:r>
            <a:r>
              <a:rPr lang="zh-CN" altLang="en-US" dirty="0"/>
              <a:t>（见上次课件）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EE815C0-C156-4C5F-B712-AA60B1F470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0" y="2734870"/>
            <a:ext cx="9334500" cy="1257356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0BCA59CF-A04A-4F25-B48E-A3C29E5E3A4C}"/>
              </a:ext>
            </a:extLst>
          </p:cNvPr>
          <p:cNvSpPr/>
          <p:nvPr/>
        </p:nvSpPr>
        <p:spPr>
          <a:xfrm>
            <a:off x="2735399" y="4911507"/>
            <a:ext cx="1415772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参考答案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FECE7C4-852D-4E3A-AC9C-5916D70C2DBA}"/>
              </a:ext>
            </a:extLst>
          </p:cNvPr>
          <p:cNvSpPr txBox="1"/>
          <p:nvPr/>
        </p:nvSpPr>
        <p:spPr>
          <a:xfrm>
            <a:off x="5683250" y="4203621"/>
            <a:ext cx="2303463" cy="23391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Shader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200" b="0" dirty="0">
                <a:solidFill>
                  <a:srgbClr val="A31515"/>
                </a:solidFill>
                <a:effectLst/>
                <a:latin typeface="Fira Code" panose="020B0809050000020004" pitchFamily="49" charset="0"/>
              </a:rPr>
              <a:t>"GS202/Lesson3/</a:t>
            </a:r>
            <a:r>
              <a:rPr lang="en-US" altLang="zh-CN" sz="200" b="0" dirty="0" err="1">
                <a:solidFill>
                  <a:srgbClr val="A31515"/>
                </a:solidFill>
                <a:effectLst/>
                <a:latin typeface="Fira Code" panose="020B0809050000020004" pitchFamily="49" charset="0"/>
              </a:rPr>
              <a:t>UseNormalTangentSpace</a:t>
            </a:r>
            <a:r>
              <a:rPr lang="en-US" altLang="zh-CN" sz="200" b="0" dirty="0">
                <a:solidFill>
                  <a:srgbClr val="A31515"/>
                </a:solidFill>
                <a:effectLst/>
                <a:latin typeface="Fira Code" panose="020B0809050000020004" pitchFamily="49" charset="0"/>
              </a:rPr>
              <a:t>"</a:t>
            </a:r>
            <a:endParaRPr lang="en-US" altLang="zh-CN" sz="200" b="0" dirty="0">
              <a:solidFill>
                <a:srgbClr val="000000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{</a:t>
            </a:r>
          </a:p>
          <a:p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altLang="zh-CN" sz="2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Properties</a:t>
            </a:r>
            <a:endParaRPr lang="en-US" altLang="zh-CN" sz="200" b="0" dirty="0">
              <a:solidFill>
                <a:srgbClr val="000000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{</a:t>
            </a:r>
          </a:p>
          <a:p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</a:t>
            </a:r>
            <a:r>
              <a:rPr lang="en-US" altLang="zh-CN" sz="200" b="0" dirty="0">
                <a:solidFill>
                  <a:srgbClr val="0451A5"/>
                </a:solidFill>
                <a:effectLst/>
                <a:latin typeface="Fira Code" panose="020B0809050000020004" pitchFamily="49" charset="0"/>
              </a:rPr>
              <a:t>_</a:t>
            </a:r>
            <a:r>
              <a:rPr lang="en-US" altLang="zh-CN" sz="200" b="0" dirty="0" err="1">
                <a:solidFill>
                  <a:srgbClr val="0451A5"/>
                </a:solidFill>
                <a:effectLst/>
                <a:latin typeface="Fira Code" panose="020B0809050000020004" pitchFamily="49" charset="0"/>
              </a:rPr>
              <a:t>MainTex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(</a:t>
            </a:r>
            <a:r>
              <a:rPr lang="en-US" altLang="zh-CN" sz="200" b="0" dirty="0">
                <a:solidFill>
                  <a:srgbClr val="A31515"/>
                </a:solidFill>
                <a:effectLst/>
                <a:latin typeface="Fira Code" panose="020B0809050000020004" pitchFamily="49" charset="0"/>
              </a:rPr>
              <a:t>"Texture"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, </a:t>
            </a:r>
            <a:r>
              <a:rPr lang="en-US" altLang="zh-CN" sz="2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2D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 = </a:t>
            </a:r>
            <a:r>
              <a:rPr lang="en-US" altLang="zh-CN" sz="200" b="0" dirty="0">
                <a:solidFill>
                  <a:srgbClr val="A31515"/>
                </a:solidFill>
                <a:effectLst/>
                <a:latin typeface="Fira Code" panose="020B0809050000020004" pitchFamily="49" charset="0"/>
              </a:rPr>
              <a:t>"white"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{}</a:t>
            </a:r>
          </a:p>
          <a:p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</a:t>
            </a:r>
            <a:r>
              <a:rPr lang="en-US" altLang="zh-CN" sz="200" b="0" dirty="0">
                <a:solidFill>
                  <a:srgbClr val="0451A5"/>
                </a:solidFill>
                <a:effectLst/>
                <a:latin typeface="Fira Code" panose="020B0809050000020004" pitchFamily="49" charset="0"/>
              </a:rPr>
              <a:t>_</a:t>
            </a:r>
            <a:r>
              <a:rPr lang="en-US" altLang="zh-CN" sz="200" b="0" dirty="0" err="1">
                <a:solidFill>
                  <a:srgbClr val="0451A5"/>
                </a:solidFill>
                <a:effectLst/>
                <a:latin typeface="Fira Code" panose="020B0809050000020004" pitchFamily="49" charset="0"/>
              </a:rPr>
              <a:t>AOTex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(</a:t>
            </a:r>
            <a:r>
              <a:rPr lang="en-US" altLang="zh-CN" sz="200" b="0" dirty="0">
                <a:solidFill>
                  <a:srgbClr val="A31515"/>
                </a:solidFill>
                <a:effectLst/>
                <a:latin typeface="Fira Code" panose="020B0809050000020004" pitchFamily="49" charset="0"/>
              </a:rPr>
              <a:t>"Texture"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, </a:t>
            </a:r>
            <a:r>
              <a:rPr lang="en-US" altLang="zh-CN" sz="2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2D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 = </a:t>
            </a:r>
            <a:r>
              <a:rPr lang="en-US" altLang="zh-CN" sz="200" b="0" dirty="0">
                <a:solidFill>
                  <a:srgbClr val="A31515"/>
                </a:solidFill>
                <a:effectLst/>
                <a:latin typeface="Fira Code" panose="020B0809050000020004" pitchFamily="49" charset="0"/>
              </a:rPr>
              <a:t>"white"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{}</a:t>
            </a:r>
          </a:p>
          <a:p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</a:t>
            </a:r>
            <a:r>
              <a:rPr lang="en-US" altLang="zh-CN" sz="200" b="0" dirty="0">
                <a:solidFill>
                  <a:srgbClr val="0451A5"/>
                </a:solidFill>
                <a:effectLst/>
                <a:latin typeface="Fira Code" panose="020B0809050000020004" pitchFamily="49" charset="0"/>
              </a:rPr>
              <a:t>_</a:t>
            </a:r>
            <a:r>
              <a:rPr lang="en-US" altLang="zh-CN" sz="200" b="0" dirty="0" err="1">
                <a:solidFill>
                  <a:srgbClr val="0451A5"/>
                </a:solidFill>
                <a:effectLst/>
                <a:latin typeface="Fira Code" panose="020B0809050000020004" pitchFamily="49" charset="0"/>
              </a:rPr>
              <a:t>NormalTex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(</a:t>
            </a:r>
            <a:r>
              <a:rPr lang="en-US" altLang="zh-CN" sz="200" b="0" dirty="0">
                <a:solidFill>
                  <a:srgbClr val="A31515"/>
                </a:solidFill>
                <a:effectLst/>
                <a:latin typeface="Fira Code" panose="020B0809050000020004" pitchFamily="49" charset="0"/>
              </a:rPr>
              <a:t>"Texture"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, </a:t>
            </a:r>
            <a:r>
              <a:rPr lang="en-US" altLang="zh-CN" sz="2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2D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 = </a:t>
            </a:r>
            <a:r>
              <a:rPr lang="en-US" altLang="zh-CN" sz="200" b="0" dirty="0">
                <a:solidFill>
                  <a:srgbClr val="A31515"/>
                </a:solidFill>
                <a:effectLst/>
                <a:latin typeface="Fira Code" panose="020B0809050000020004" pitchFamily="49" charset="0"/>
              </a:rPr>
              <a:t>"bump"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{}</a:t>
            </a:r>
          </a:p>
          <a:p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</a:t>
            </a:r>
            <a:r>
              <a:rPr lang="en-US" altLang="zh-CN" sz="200" b="0" dirty="0">
                <a:solidFill>
                  <a:srgbClr val="0451A5"/>
                </a:solidFill>
                <a:effectLst/>
                <a:latin typeface="Fira Code" panose="020B0809050000020004" pitchFamily="49" charset="0"/>
              </a:rPr>
              <a:t>_</a:t>
            </a:r>
            <a:r>
              <a:rPr lang="en-US" altLang="zh-CN" sz="200" b="0" dirty="0" err="1">
                <a:solidFill>
                  <a:srgbClr val="0451A5"/>
                </a:solidFill>
                <a:effectLst/>
                <a:latin typeface="Fira Code" panose="020B0809050000020004" pitchFamily="49" charset="0"/>
              </a:rPr>
              <a:t>BumpScale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(</a:t>
            </a:r>
            <a:r>
              <a:rPr lang="en-US" altLang="zh-CN" sz="200" b="0" dirty="0">
                <a:solidFill>
                  <a:srgbClr val="A31515"/>
                </a:solidFill>
                <a:effectLst/>
                <a:latin typeface="Fira Code" panose="020B0809050000020004" pitchFamily="49" charset="0"/>
              </a:rPr>
              <a:t>"Bump Scale"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, </a:t>
            </a:r>
            <a:r>
              <a:rPr lang="en-US" altLang="zh-CN" sz="2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float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 = 1.0</a:t>
            </a:r>
          </a:p>
          <a:p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</a:t>
            </a:r>
            <a:r>
              <a:rPr lang="en-US" altLang="zh-CN" sz="200" b="0" dirty="0">
                <a:solidFill>
                  <a:srgbClr val="0451A5"/>
                </a:solidFill>
                <a:effectLst/>
                <a:latin typeface="Fira Code" panose="020B0809050000020004" pitchFamily="49" charset="0"/>
              </a:rPr>
              <a:t>_Diffuse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(</a:t>
            </a:r>
            <a:r>
              <a:rPr lang="en-US" altLang="zh-CN" sz="200" b="0" dirty="0">
                <a:solidFill>
                  <a:srgbClr val="A31515"/>
                </a:solidFill>
                <a:effectLst/>
                <a:latin typeface="Fira Code" panose="020B0809050000020004" pitchFamily="49" charset="0"/>
              </a:rPr>
              <a:t>"Diffuse Color, </a:t>
            </a:r>
            <a:r>
              <a:rPr lang="en-US" altLang="zh-CN" sz="200" b="0" dirty="0" err="1">
                <a:solidFill>
                  <a:srgbClr val="A31515"/>
                </a:solidFill>
                <a:effectLst/>
                <a:latin typeface="Fira Code" panose="020B0809050000020004" pitchFamily="49" charset="0"/>
              </a:rPr>
              <a:t>k_d</a:t>
            </a:r>
            <a:r>
              <a:rPr lang="en-US" altLang="zh-CN" sz="200" b="0" dirty="0">
                <a:solidFill>
                  <a:srgbClr val="A31515"/>
                </a:solidFill>
                <a:effectLst/>
                <a:latin typeface="Fira Code" panose="020B0809050000020004" pitchFamily="49" charset="0"/>
              </a:rPr>
              <a:t>"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, </a:t>
            </a:r>
            <a:r>
              <a:rPr lang="en-US" altLang="zh-CN" sz="2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Color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 = (1, 1, 1, 1)</a:t>
            </a:r>
          </a:p>
          <a:p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</a:t>
            </a:r>
            <a:r>
              <a:rPr lang="en-US" altLang="zh-CN" sz="200" b="0" dirty="0">
                <a:solidFill>
                  <a:srgbClr val="0451A5"/>
                </a:solidFill>
                <a:effectLst/>
                <a:latin typeface="Fira Code" panose="020B0809050000020004" pitchFamily="49" charset="0"/>
              </a:rPr>
              <a:t>_Gloss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(</a:t>
            </a:r>
            <a:r>
              <a:rPr lang="en-US" altLang="zh-CN" sz="200" b="0" dirty="0">
                <a:solidFill>
                  <a:srgbClr val="A31515"/>
                </a:solidFill>
                <a:effectLst/>
                <a:latin typeface="Fira Code" panose="020B0809050000020004" pitchFamily="49" charset="0"/>
              </a:rPr>
              <a:t>"Gloss, g"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, </a:t>
            </a:r>
            <a:r>
              <a:rPr lang="en-US" altLang="zh-CN" sz="2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Range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(8, 255)) = 32</a:t>
            </a:r>
          </a:p>
          <a:p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}</a:t>
            </a:r>
          </a:p>
          <a:p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altLang="zh-CN" sz="200" b="0" dirty="0" err="1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SubShader</a:t>
            </a:r>
            <a:endParaRPr lang="en-US" altLang="zh-CN" sz="200" b="0" dirty="0">
              <a:solidFill>
                <a:srgbClr val="000000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{</a:t>
            </a:r>
          </a:p>
          <a:p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</a:t>
            </a:r>
            <a:r>
              <a:rPr lang="en-US" altLang="zh-CN" sz="2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Pass</a:t>
            </a:r>
            <a:endParaRPr lang="en-US" altLang="zh-CN" sz="200" b="0" dirty="0">
              <a:solidFill>
                <a:srgbClr val="000000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{</a:t>
            </a:r>
          </a:p>
          <a:p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</a:t>
            </a:r>
            <a:r>
              <a:rPr lang="en-US" altLang="zh-CN" sz="2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CGPROGRAM</a:t>
            </a:r>
            <a:endParaRPr lang="en-US" altLang="zh-CN" sz="200" b="0" dirty="0">
              <a:solidFill>
                <a:srgbClr val="000000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</a:t>
            </a:r>
            <a:r>
              <a:rPr lang="en-US" altLang="zh-CN" sz="2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#pragma vertex vert</a:t>
            </a:r>
            <a:endParaRPr lang="en-US" altLang="zh-CN" sz="200" b="0" dirty="0">
              <a:solidFill>
                <a:srgbClr val="000000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</a:t>
            </a:r>
            <a:r>
              <a:rPr lang="en-US" altLang="zh-CN" sz="2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#pragma fragment frag</a:t>
            </a:r>
            <a:endParaRPr lang="en-US" altLang="zh-CN" sz="200" b="0" dirty="0">
              <a:solidFill>
                <a:srgbClr val="000000"/>
              </a:solidFill>
              <a:effectLst/>
              <a:latin typeface="Fira Code" panose="020B0809050000020004" pitchFamily="49" charset="0"/>
            </a:endParaRPr>
          </a:p>
          <a:p>
            <a:b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</a:b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</a:t>
            </a:r>
            <a:r>
              <a:rPr lang="en-US" altLang="zh-CN" sz="2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#include "</a:t>
            </a:r>
            <a:r>
              <a:rPr lang="en-US" altLang="zh-CN" sz="200" b="0" dirty="0" err="1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UnityCG.cginc</a:t>
            </a:r>
            <a:r>
              <a:rPr lang="en-US" altLang="zh-CN" sz="2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"</a:t>
            </a:r>
            <a:endParaRPr lang="en-US" altLang="zh-CN" sz="200" b="0" dirty="0">
              <a:solidFill>
                <a:srgbClr val="000000"/>
              </a:solidFill>
              <a:effectLst/>
              <a:latin typeface="Fira Code" panose="020B0809050000020004" pitchFamily="49" charset="0"/>
            </a:endParaRPr>
          </a:p>
          <a:p>
            <a:b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</a:b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</a:t>
            </a:r>
            <a:r>
              <a:rPr lang="en-US" altLang="zh-CN" sz="2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struct v2f</a:t>
            </a:r>
            <a:endParaRPr lang="en-US" altLang="zh-CN" sz="200" b="0" dirty="0">
              <a:solidFill>
                <a:srgbClr val="000000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{</a:t>
            </a:r>
          </a:p>
          <a:p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    </a:t>
            </a:r>
            <a:r>
              <a:rPr lang="en-US" altLang="zh-CN" sz="2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float2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2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uv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: TEXCOORD0;</a:t>
            </a:r>
          </a:p>
          <a:p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    </a:t>
            </a:r>
            <a:r>
              <a:rPr lang="en-US" altLang="zh-CN" sz="2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float4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vertex : SV_POSITION;</a:t>
            </a:r>
          </a:p>
          <a:p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    </a:t>
            </a:r>
            <a:r>
              <a:rPr lang="en-US" altLang="zh-CN" sz="2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float3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2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lightDir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: TEXCOORD3;</a:t>
            </a:r>
          </a:p>
          <a:p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    </a:t>
            </a:r>
            <a:r>
              <a:rPr lang="en-US" altLang="zh-CN" sz="2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float3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2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viewDir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: TEXCOORD4;</a:t>
            </a:r>
          </a:p>
          <a:p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};</a:t>
            </a:r>
          </a:p>
          <a:p>
            <a:b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</a:b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</a:t>
            </a:r>
            <a:r>
              <a:rPr lang="en-US" altLang="zh-CN" sz="2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sampler2D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_</a:t>
            </a:r>
            <a:r>
              <a:rPr lang="en-US" altLang="zh-CN" sz="2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MainTex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;</a:t>
            </a:r>
          </a:p>
          <a:p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</a:t>
            </a:r>
            <a:r>
              <a:rPr lang="en-US" altLang="zh-CN" sz="2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float4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_</a:t>
            </a:r>
            <a:r>
              <a:rPr lang="en-US" altLang="zh-CN" sz="2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MainTex_ST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;</a:t>
            </a:r>
          </a:p>
          <a:p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</a:t>
            </a:r>
            <a:r>
              <a:rPr lang="en-US" altLang="zh-CN" sz="2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sampler2D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_</a:t>
            </a:r>
            <a:r>
              <a:rPr lang="en-US" altLang="zh-CN" sz="2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AOTex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;</a:t>
            </a:r>
          </a:p>
          <a:p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</a:t>
            </a:r>
            <a:r>
              <a:rPr lang="en-US" altLang="zh-CN" sz="2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sampler2D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_</a:t>
            </a:r>
            <a:r>
              <a:rPr lang="en-US" altLang="zh-CN" sz="2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NormalTex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;</a:t>
            </a:r>
          </a:p>
          <a:p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</a:t>
            </a:r>
            <a:r>
              <a:rPr lang="en-US" altLang="zh-CN" sz="2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float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_</a:t>
            </a:r>
            <a:r>
              <a:rPr lang="en-US" altLang="zh-CN" sz="2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BumpScale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;</a:t>
            </a:r>
          </a:p>
          <a:p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</a:t>
            </a:r>
            <a:r>
              <a:rPr lang="en-US" altLang="zh-CN" sz="2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fixed4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_Diffuse;</a:t>
            </a:r>
          </a:p>
          <a:p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</a:t>
            </a:r>
            <a:r>
              <a:rPr lang="en-US" altLang="zh-CN" sz="2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fixed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_Gloss;</a:t>
            </a:r>
          </a:p>
          <a:p>
            <a:b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</a:b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v2f vert (</a:t>
            </a:r>
            <a:r>
              <a:rPr lang="en-US" altLang="zh-CN" sz="2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appdata_full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v)</a:t>
            </a:r>
          </a:p>
          <a:p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{</a:t>
            </a:r>
          </a:p>
          <a:p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    v2f o;</a:t>
            </a:r>
          </a:p>
          <a:p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    </a:t>
            </a:r>
            <a:r>
              <a:rPr lang="en-US" altLang="zh-CN" sz="2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o.vertex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= </a:t>
            </a:r>
            <a:r>
              <a:rPr lang="en-US" altLang="zh-CN" sz="200" b="0" dirty="0" err="1">
                <a:solidFill>
                  <a:srgbClr val="0451A5"/>
                </a:solidFill>
                <a:effectLst/>
                <a:latin typeface="Fira Code" panose="020B0809050000020004" pitchFamily="49" charset="0"/>
              </a:rPr>
              <a:t>UnityObjectToClipPos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altLang="zh-CN" sz="2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v.vertex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);</a:t>
            </a:r>
          </a:p>
          <a:p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    </a:t>
            </a:r>
            <a:r>
              <a:rPr lang="en-US" altLang="zh-CN" sz="2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o.uv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= </a:t>
            </a:r>
            <a:r>
              <a:rPr lang="en-US" altLang="zh-CN" sz="200" b="0" dirty="0">
                <a:solidFill>
                  <a:srgbClr val="0451A5"/>
                </a:solidFill>
                <a:effectLst/>
                <a:latin typeface="Fira Code" panose="020B0809050000020004" pitchFamily="49" charset="0"/>
              </a:rPr>
              <a:t>TRANSFORM_TEX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altLang="zh-CN" sz="2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v.texcoord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, _</a:t>
            </a:r>
            <a:r>
              <a:rPr lang="en-US" altLang="zh-CN" sz="2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MainTex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);</a:t>
            </a:r>
          </a:p>
          <a:p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    TANGENT_SPACE_ROTATION;</a:t>
            </a:r>
          </a:p>
          <a:p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    </a:t>
            </a:r>
            <a:r>
              <a:rPr lang="en-US" altLang="zh-CN" sz="2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o.lightDir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= </a:t>
            </a:r>
            <a:r>
              <a:rPr lang="en-US" altLang="zh-CN" sz="200" b="0" dirty="0">
                <a:solidFill>
                  <a:srgbClr val="0451A5"/>
                </a:solidFill>
                <a:effectLst/>
                <a:latin typeface="Fira Code" panose="020B0809050000020004" pitchFamily="49" charset="0"/>
              </a:rPr>
              <a:t>normalize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altLang="zh-CN" sz="200" b="0" dirty="0" err="1">
                <a:solidFill>
                  <a:srgbClr val="0451A5"/>
                </a:solidFill>
                <a:effectLst/>
                <a:latin typeface="Fira Code" panose="020B0809050000020004" pitchFamily="49" charset="0"/>
              </a:rPr>
              <a:t>mul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(rotation, </a:t>
            </a:r>
            <a:r>
              <a:rPr lang="en-US" altLang="zh-CN" sz="200" b="0" dirty="0" err="1">
                <a:solidFill>
                  <a:srgbClr val="0451A5"/>
                </a:solidFill>
                <a:effectLst/>
                <a:latin typeface="Fira Code" panose="020B0809050000020004" pitchFamily="49" charset="0"/>
              </a:rPr>
              <a:t>ObjSpaceLightDir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altLang="zh-CN" sz="2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v.vertex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)));</a:t>
            </a:r>
          </a:p>
          <a:p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    </a:t>
            </a:r>
            <a:r>
              <a:rPr lang="en-US" altLang="zh-CN" sz="2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o.viewDir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= </a:t>
            </a:r>
            <a:r>
              <a:rPr lang="en-US" altLang="zh-CN" sz="200" b="0" dirty="0">
                <a:solidFill>
                  <a:srgbClr val="0451A5"/>
                </a:solidFill>
                <a:effectLst/>
                <a:latin typeface="Fira Code" panose="020B0809050000020004" pitchFamily="49" charset="0"/>
              </a:rPr>
              <a:t>normalize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altLang="zh-CN" sz="200" b="0" dirty="0" err="1">
                <a:solidFill>
                  <a:srgbClr val="0451A5"/>
                </a:solidFill>
                <a:effectLst/>
                <a:latin typeface="Fira Code" panose="020B0809050000020004" pitchFamily="49" charset="0"/>
              </a:rPr>
              <a:t>mul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(rotation, </a:t>
            </a:r>
            <a:r>
              <a:rPr lang="en-US" altLang="zh-CN" sz="200" b="0" dirty="0" err="1">
                <a:solidFill>
                  <a:srgbClr val="0451A5"/>
                </a:solidFill>
                <a:effectLst/>
                <a:latin typeface="Fira Code" panose="020B0809050000020004" pitchFamily="49" charset="0"/>
              </a:rPr>
              <a:t>ObjSpaceViewDir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altLang="zh-CN" sz="2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v.vertex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)));</a:t>
            </a:r>
          </a:p>
          <a:p>
            <a:r>
              <a:rPr lang="en-US" altLang="zh-CN" sz="2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                return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o;</a:t>
            </a:r>
          </a:p>
          <a:p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}</a:t>
            </a:r>
          </a:p>
          <a:p>
            <a:b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</a:b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</a:t>
            </a:r>
            <a:r>
              <a:rPr lang="en-US" altLang="zh-CN" sz="2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fixed4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200" b="0" dirty="0">
                <a:solidFill>
                  <a:srgbClr val="0451A5"/>
                </a:solidFill>
                <a:effectLst/>
                <a:latin typeface="Fira Code" panose="020B0809050000020004" pitchFamily="49" charset="0"/>
              </a:rPr>
              <a:t>frag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(v2f </a:t>
            </a:r>
            <a:r>
              <a:rPr lang="en-US" altLang="zh-CN" sz="2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i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 : </a:t>
            </a:r>
            <a:r>
              <a:rPr lang="en-US" altLang="zh-CN" sz="2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SV_Target</a:t>
            </a:r>
            <a:endParaRPr lang="en-US" altLang="zh-CN" sz="200" b="0" dirty="0">
              <a:solidFill>
                <a:srgbClr val="000000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{</a:t>
            </a:r>
          </a:p>
          <a:p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    </a:t>
            </a:r>
            <a:r>
              <a:rPr lang="en-US" altLang="zh-CN" sz="2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fixed3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ambient = </a:t>
            </a:r>
            <a:r>
              <a:rPr lang="en-US" altLang="zh-CN" sz="2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unity_AmbientSky.xyz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;</a:t>
            </a:r>
          </a:p>
          <a:p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    </a:t>
            </a:r>
            <a:r>
              <a:rPr lang="en-US" altLang="zh-CN" sz="2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fixed4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2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packedNormal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= </a:t>
            </a:r>
            <a:r>
              <a:rPr lang="en-US" altLang="zh-CN" sz="200" b="0" dirty="0">
                <a:solidFill>
                  <a:srgbClr val="0451A5"/>
                </a:solidFill>
                <a:effectLst/>
                <a:latin typeface="Fira Code" panose="020B0809050000020004" pitchFamily="49" charset="0"/>
              </a:rPr>
              <a:t>tex2D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(_</a:t>
            </a:r>
            <a:r>
              <a:rPr lang="en-US" altLang="zh-CN" sz="2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NormalTex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, </a:t>
            </a:r>
            <a:r>
              <a:rPr lang="en-US" altLang="zh-CN" sz="2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i.uv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);</a:t>
            </a:r>
          </a:p>
          <a:p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    </a:t>
            </a:r>
            <a:r>
              <a:rPr lang="en-US" altLang="zh-CN" sz="2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fixed3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2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unpackedNormal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= </a:t>
            </a:r>
            <a:r>
              <a:rPr lang="en-US" altLang="zh-CN" sz="200" b="0" dirty="0" err="1">
                <a:solidFill>
                  <a:srgbClr val="0451A5"/>
                </a:solidFill>
                <a:effectLst/>
                <a:latin typeface="Fira Code" panose="020B0809050000020004" pitchFamily="49" charset="0"/>
              </a:rPr>
              <a:t>UnpackNormal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altLang="zh-CN" sz="2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packedNormal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 * _</a:t>
            </a:r>
            <a:r>
              <a:rPr lang="en-US" altLang="zh-CN" sz="2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BumpScale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;</a:t>
            </a:r>
          </a:p>
          <a:p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    </a:t>
            </a:r>
            <a:r>
              <a:rPr lang="en-US" altLang="zh-CN" sz="2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unpackedNormal.z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= </a:t>
            </a:r>
            <a:r>
              <a:rPr lang="en-US" altLang="zh-CN" sz="200" b="0" dirty="0">
                <a:solidFill>
                  <a:srgbClr val="0451A5"/>
                </a:solidFill>
                <a:effectLst/>
                <a:latin typeface="Fira Code" panose="020B0809050000020004" pitchFamily="49" charset="0"/>
              </a:rPr>
              <a:t>sqrt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(1.0-</a:t>
            </a:r>
            <a:r>
              <a:rPr lang="en-US" altLang="zh-CN" sz="200" b="0" dirty="0">
                <a:solidFill>
                  <a:srgbClr val="0451A5"/>
                </a:solidFill>
                <a:effectLst/>
                <a:latin typeface="Fira Code" panose="020B0809050000020004" pitchFamily="49" charset="0"/>
              </a:rPr>
              <a:t>saturate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</a:t>
            </a:r>
          </a:p>
          <a:p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        </a:t>
            </a:r>
            <a:r>
              <a:rPr lang="en-US" altLang="zh-CN" sz="200" b="0" dirty="0">
                <a:solidFill>
                  <a:srgbClr val="0451A5"/>
                </a:solidFill>
                <a:effectLst/>
                <a:latin typeface="Fira Code" panose="020B0809050000020004" pitchFamily="49" charset="0"/>
              </a:rPr>
              <a:t>dot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altLang="zh-CN" sz="2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unpackedNormal.xy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, </a:t>
            </a:r>
            <a:r>
              <a:rPr lang="en-US" altLang="zh-CN" sz="2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unpackedNormal.xy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)));</a:t>
            </a:r>
          </a:p>
          <a:p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    </a:t>
            </a:r>
            <a:r>
              <a:rPr lang="en-US" altLang="zh-CN" sz="2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fixed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2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ao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= </a:t>
            </a:r>
            <a:r>
              <a:rPr lang="en-US" altLang="zh-CN" sz="200" b="0" dirty="0">
                <a:solidFill>
                  <a:srgbClr val="0451A5"/>
                </a:solidFill>
                <a:effectLst/>
                <a:latin typeface="Fira Code" panose="020B0809050000020004" pitchFamily="49" charset="0"/>
              </a:rPr>
              <a:t>tex2D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(_</a:t>
            </a:r>
            <a:r>
              <a:rPr lang="en-US" altLang="zh-CN" sz="2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AOTex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, </a:t>
            </a:r>
            <a:r>
              <a:rPr lang="en-US" altLang="zh-CN" sz="2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i.uv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).x;</a:t>
            </a:r>
          </a:p>
          <a:p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    ambient *= </a:t>
            </a:r>
            <a:r>
              <a:rPr lang="en-US" altLang="zh-CN" sz="2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ao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;</a:t>
            </a:r>
          </a:p>
          <a:p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    </a:t>
            </a:r>
            <a:r>
              <a:rPr lang="en-US" altLang="zh-CN" sz="200" b="0" dirty="0">
                <a:solidFill>
                  <a:srgbClr val="008000"/>
                </a:solidFill>
                <a:effectLst/>
                <a:latin typeface="Fira Code" panose="020B0809050000020004" pitchFamily="49" charset="0"/>
              </a:rPr>
              <a:t>// </a:t>
            </a:r>
            <a:r>
              <a:rPr lang="zh-CN" altLang="en-US" sz="200" b="0" dirty="0">
                <a:solidFill>
                  <a:srgbClr val="008000"/>
                </a:solidFill>
                <a:effectLst/>
                <a:latin typeface="Fira Code" panose="020B0809050000020004" pitchFamily="49" charset="0"/>
              </a:rPr>
              <a:t>单光源平行光</a:t>
            </a:r>
            <a:endParaRPr lang="zh-CN" altLang="en-US" sz="200" b="0" dirty="0">
              <a:solidFill>
                <a:srgbClr val="000000"/>
              </a:solidFill>
              <a:effectLst/>
              <a:latin typeface="Fira Code" panose="020B0809050000020004" pitchFamily="49" charset="0"/>
            </a:endParaRPr>
          </a:p>
          <a:p>
            <a:r>
              <a:rPr lang="zh-CN" altLang="en-US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    </a:t>
            </a:r>
            <a:r>
              <a:rPr lang="en-US" altLang="zh-CN" sz="2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fixed3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diffuse = _</a:t>
            </a:r>
            <a:r>
              <a:rPr lang="en-US" altLang="zh-CN" sz="2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Diffuse.rgb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* </a:t>
            </a:r>
            <a:r>
              <a:rPr lang="en-US" altLang="zh-CN" sz="200" b="0" dirty="0">
                <a:solidFill>
                  <a:srgbClr val="0451A5"/>
                </a:solidFill>
                <a:effectLst/>
                <a:latin typeface="Fira Code" panose="020B0809050000020004" pitchFamily="49" charset="0"/>
              </a:rPr>
              <a:t>saturate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altLang="zh-CN" sz="200" b="0" dirty="0">
                <a:solidFill>
                  <a:srgbClr val="0451A5"/>
                </a:solidFill>
                <a:effectLst/>
                <a:latin typeface="Fira Code" panose="020B0809050000020004" pitchFamily="49" charset="0"/>
              </a:rPr>
              <a:t>dot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altLang="zh-CN" sz="2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i.lightDir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, </a:t>
            </a:r>
            <a:r>
              <a:rPr lang="en-US" altLang="zh-CN" sz="2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unpackedNormal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));</a:t>
            </a:r>
          </a:p>
          <a:p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    </a:t>
            </a:r>
            <a:r>
              <a:rPr lang="en-US" altLang="zh-CN" sz="2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fixed3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2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texColor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= </a:t>
            </a:r>
            <a:r>
              <a:rPr lang="en-US" altLang="zh-CN" sz="200" b="0" dirty="0">
                <a:solidFill>
                  <a:srgbClr val="0451A5"/>
                </a:solidFill>
                <a:effectLst/>
                <a:latin typeface="Fira Code" panose="020B0809050000020004" pitchFamily="49" charset="0"/>
              </a:rPr>
              <a:t>tex2D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(_</a:t>
            </a:r>
            <a:r>
              <a:rPr lang="en-US" altLang="zh-CN" sz="2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MainTex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, </a:t>
            </a:r>
            <a:r>
              <a:rPr lang="en-US" altLang="zh-CN" sz="2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i.uv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).</a:t>
            </a:r>
            <a:r>
              <a:rPr lang="en-US" altLang="zh-CN" sz="2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xyz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;</a:t>
            </a:r>
          </a:p>
          <a:p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    </a:t>
            </a:r>
            <a:r>
              <a:rPr lang="en-US" altLang="zh-CN" sz="2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fixed3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diff = diffuse * </a:t>
            </a:r>
            <a:r>
              <a:rPr lang="en-US" altLang="zh-CN" sz="2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texColor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;</a:t>
            </a:r>
          </a:p>
          <a:p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    </a:t>
            </a:r>
            <a:r>
              <a:rPr lang="en-US" altLang="zh-CN" sz="2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fixed3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2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halfVec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= </a:t>
            </a:r>
            <a:r>
              <a:rPr lang="en-US" altLang="zh-CN" sz="200" b="0" dirty="0">
                <a:solidFill>
                  <a:srgbClr val="0451A5"/>
                </a:solidFill>
                <a:effectLst/>
                <a:latin typeface="Fira Code" panose="020B0809050000020004" pitchFamily="49" charset="0"/>
              </a:rPr>
              <a:t>normalize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altLang="zh-CN" sz="2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i.lightDir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+ </a:t>
            </a:r>
            <a:r>
              <a:rPr lang="en-US" altLang="zh-CN" sz="2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i.viewDir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);</a:t>
            </a:r>
          </a:p>
          <a:p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    </a:t>
            </a:r>
            <a:r>
              <a:rPr lang="en-US" altLang="zh-CN" sz="2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fixed3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specular = </a:t>
            </a:r>
            <a:r>
              <a:rPr lang="en-US" altLang="zh-CN" sz="200" b="0" dirty="0">
                <a:solidFill>
                  <a:srgbClr val="0451A5"/>
                </a:solidFill>
                <a:effectLst/>
                <a:latin typeface="Fira Code" panose="020B0809050000020004" pitchFamily="49" charset="0"/>
              </a:rPr>
              <a:t>pow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altLang="zh-CN" sz="200" b="0" dirty="0">
                <a:solidFill>
                  <a:srgbClr val="0451A5"/>
                </a:solidFill>
                <a:effectLst/>
                <a:latin typeface="Fira Code" panose="020B0809050000020004" pitchFamily="49" charset="0"/>
              </a:rPr>
              <a:t>saturate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altLang="zh-CN" sz="200" b="0" dirty="0">
                <a:solidFill>
                  <a:srgbClr val="0451A5"/>
                </a:solidFill>
                <a:effectLst/>
                <a:latin typeface="Fira Code" panose="020B0809050000020004" pitchFamily="49" charset="0"/>
              </a:rPr>
              <a:t>dot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altLang="zh-CN" sz="2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halfVec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, </a:t>
            </a:r>
            <a:r>
              <a:rPr lang="en-US" altLang="zh-CN" sz="2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unpackedNormal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)), _Gloss);</a:t>
            </a:r>
          </a:p>
          <a:p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    specular *= </a:t>
            </a:r>
            <a:r>
              <a:rPr lang="en-US" altLang="zh-CN" sz="2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ao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;</a:t>
            </a:r>
          </a:p>
          <a:p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    </a:t>
            </a:r>
            <a:r>
              <a:rPr lang="en-US" altLang="zh-CN" sz="200" b="0" dirty="0">
                <a:solidFill>
                  <a:srgbClr val="008000"/>
                </a:solidFill>
                <a:effectLst/>
                <a:latin typeface="Fira Code" panose="020B0809050000020004" pitchFamily="49" charset="0"/>
              </a:rPr>
              <a:t>// return fixed4(</a:t>
            </a:r>
            <a:r>
              <a:rPr lang="en-US" altLang="zh-CN" sz="200" b="0" dirty="0" err="1">
                <a:solidFill>
                  <a:srgbClr val="008000"/>
                </a:solidFill>
                <a:effectLst/>
                <a:latin typeface="Fira Code" panose="020B0809050000020004" pitchFamily="49" charset="0"/>
              </a:rPr>
              <a:t>i.lightDir</a:t>
            </a:r>
            <a:r>
              <a:rPr lang="en-US" altLang="zh-CN" sz="200" b="0" dirty="0">
                <a:solidFill>
                  <a:srgbClr val="008000"/>
                </a:solidFill>
                <a:effectLst/>
                <a:latin typeface="Fira Code" panose="020B0809050000020004" pitchFamily="49" charset="0"/>
              </a:rPr>
              <a:t>, 1.0);</a:t>
            </a:r>
            <a:endParaRPr lang="en-US" altLang="zh-CN" sz="200" b="0" dirty="0">
              <a:solidFill>
                <a:srgbClr val="000000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altLang="zh-CN" sz="2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                return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2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fixed4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(ambient + diff + specular,1.0);</a:t>
            </a:r>
          </a:p>
          <a:p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}</a:t>
            </a:r>
          </a:p>
          <a:p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</a:t>
            </a:r>
            <a:r>
              <a:rPr lang="en-US" altLang="zh-CN" sz="2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ENDCG</a:t>
            </a:r>
            <a:endParaRPr lang="en-US" altLang="zh-CN" sz="200" b="0" dirty="0">
              <a:solidFill>
                <a:srgbClr val="000000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}</a:t>
            </a:r>
          </a:p>
          <a:p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}</a:t>
            </a:r>
          </a:p>
          <a:p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}</a:t>
            </a:r>
          </a:p>
          <a:p>
            <a:b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</a:br>
            <a:endParaRPr lang="en-US" altLang="zh-CN" sz="200" b="0" dirty="0">
              <a:solidFill>
                <a:srgbClr val="000000"/>
              </a:solidFill>
              <a:effectLst/>
              <a:latin typeface="Fira Code" panose="020B08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74212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6CBF6BF7-820F-4D0E-BF6A-ADF169E06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Texture Pipeline</a:t>
            </a:r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B1D295E-563E-498C-9083-076F198DBC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885" y="2050246"/>
            <a:ext cx="8103836" cy="4355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98473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5E2A53-02DA-4CAE-9AFB-1825249EE9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实践</a:t>
            </a:r>
            <a:r>
              <a:rPr lang="en-US" altLang="zh-CN" dirty="0"/>
              <a:t>-</a:t>
            </a:r>
            <a:r>
              <a:rPr lang="zh-CN" altLang="en-US" dirty="0"/>
              <a:t>视差贴图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A4497E7-F891-43C3-9009-DFD566CF62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1"/>
            <a:ext cx="8595360" cy="573314"/>
          </a:xfrm>
        </p:spPr>
        <p:txBody>
          <a:bodyPr>
            <a:normAutofit/>
          </a:bodyPr>
          <a:lstStyle/>
          <a:p>
            <a:r>
              <a:rPr lang="zh-CN" altLang="en-US" sz="2400" dirty="0"/>
              <a:t>在切线空间进行计算。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BDCEF14-E123-4668-8439-B3172B0182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943" y="2402115"/>
            <a:ext cx="8447314" cy="67329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58A9A2E-FF83-4EF5-9171-F335E5BC20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143" y="3556445"/>
            <a:ext cx="9514115" cy="1276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84457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773F28-DF63-4FE5-A3DE-F309F8D51E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ParallaxOffset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0687B09-FCE9-47D2-9F15-4EC613F469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3FFC3EA-C840-477D-A77D-CE66AADAF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1872" y="2338074"/>
            <a:ext cx="9064171" cy="2511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10961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C6D58924-876C-4550-9BD1-5C47DD023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Matcap</a:t>
            </a:r>
            <a:endParaRPr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A91ED5C-D14A-4FC5-950A-1E5E8C54B6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010964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9945A5-9EB7-41EA-823B-34908BA71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Environment Mapping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CCA2FB5-89C1-40F9-8AD7-9F568F0E84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sz="2400" dirty="0"/>
              <a:t>如何模拟环境？</a:t>
            </a:r>
            <a:endParaRPr lang="en-US" altLang="zh-CN" sz="2400" dirty="0"/>
          </a:p>
          <a:p>
            <a:r>
              <a:rPr lang="zh-CN" altLang="en-US" sz="2400" dirty="0"/>
              <a:t>我们之前介绍过如何使用</a:t>
            </a:r>
            <a:r>
              <a:rPr lang="en-US" altLang="zh-CN" sz="2400" dirty="0" err="1"/>
              <a:t>SkyBox</a:t>
            </a:r>
            <a:r>
              <a:rPr lang="zh-CN" altLang="en-US" sz="2400" dirty="0"/>
              <a:t>。</a:t>
            </a:r>
            <a:endParaRPr lang="en-US" altLang="zh-CN" sz="2400" dirty="0"/>
          </a:p>
          <a:p>
            <a:r>
              <a:rPr lang="zh-CN" altLang="en-US" sz="2400" dirty="0"/>
              <a:t>常见的环境光主要依赖于两种贴图：</a:t>
            </a:r>
            <a:endParaRPr lang="en-US" altLang="zh-CN" sz="2400" dirty="0"/>
          </a:p>
          <a:p>
            <a:pPr lvl="1"/>
            <a:r>
              <a:rPr lang="en-US" altLang="zh-CN" sz="2000" dirty="0" err="1"/>
              <a:t>MatCap</a:t>
            </a:r>
            <a:endParaRPr lang="en-US" altLang="zh-CN" sz="2000" dirty="0"/>
          </a:p>
          <a:p>
            <a:pPr lvl="1"/>
            <a:r>
              <a:rPr lang="en-US" altLang="zh-CN" sz="2000" dirty="0" err="1"/>
              <a:t>CubeMap</a:t>
            </a:r>
            <a:endParaRPr lang="en-US" altLang="zh-CN" sz="2000" dirty="0"/>
          </a:p>
          <a:p>
            <a:r>
              <a:rPr lang="en-US" altLang="zh-CN" sz="2400" dirty="0" err="1"/>
              <a:t>MatCap</a:t>
            </a:r>
            <a:r>
              <a:rPr lang="zh-CN" altLang="en-US" sz="2400" dirty="0"/>
              <a:t>的开销很小，效率很高，但是不太能应对动态场景</a:t>
            </a:r>
            <a:endParaRPr lang="en-US" altLang="zh-CN" sz="2400" dirty="0"/>
          </a:p>
          <a:p>
            <a:r>
              <a:rPr lang="en-US" altLang="zh-CN" sz="2400" dirty="0" err="1"/>
              <a:t>CubeMap</a:t>
            </a:r>
            <a:r>
              <a:rPr lang="zh-CN" altLang="en-US" sz="2400" dirty="0"/>
              <a:t>开销比较大，但是效果比较逼真。</a:t>
            </a:r>
            <a:endParaRPr lang="en-US" altLang="zh-CN" sz="2400" dirty="0"/>
          </a:p>
          <a:p>
            <a:r>
              <a:rPr lang="zh-CN" altLang="en-US" sz="2400" dirty="0"/>
              <a:t>基于</a:t>
            </a:r>
            <a:r>
              <a:rPr lang="en-US" altLang="zh-CN" sz="2400" dirty="0" err="1"/>
              <a:t>CubeMap</a:t>
            </a:r>
            <a:r>
              <a:rPr lang="zh-CN" altLang="en-US" sz="2400" dirty="0"/>
              <a:t>还有一些实时级别的算法：</a:t>
            </a:r>
            <a:endParaRPr lang="en-US" altLang="zh-CN" sz="2400" dirty="0"/>
          </a:p>
          <a:p>
            <a:pPr lvl="1"/>
            <a:r>
              <a:rPr lang="en-US" altLang="zh-CN" sz="2000" dirty="0"/>
              <a:t>Image Based Lighting</a:t>
            </a:r>
            <a:r>
              <a:rPr lang="zh-CN" altLang="en-US" sz="2000" dirty="0"/>
              <a:t>（</a:t>
            </a:r>
            <a:r>
              <a:rPr lang="en-US" altLang="zh-CN" sz="2000" dirty="0"/>
              <a:t>IBL</a:t>
            </a:r>
            <a:r>
              <a:rPr lang="zh-CN" altLang="en-US" sz="2000" dirty="0"/>
              <a:t>）</a:t>
            </a:r>
            <a:endParaRPr lang="en-US" altLang="zh-CN" sz="2000" dirty="0"/>
          </a:p>
          <a:p>
            <a:pPr lvl="1"/>
            <a:r>
              <a:rPr lang="en-US" altLang="zh-CN" sz="2000" dirty="0"/>
              <a:t>Precomputed Radiance Transfer</a:t>
            </a:r>
            <a:r>
              <a:rPr lang="zh-CN" altLang="en-US" sz="2000" dirty="0"/>
              <a:t>（</a:t>
            </a:r>
            <a:r>
              <a:rPr lang="en-US" altLang="zh-CN" sz="2000" dirty="0"/>
              <a:t>PRT</a:t>
            </a:r>
            <a:r>
              <a:rPr lang="zh-CN" altLang="en-US" sz="2000" dirty="0"/>
              <a:t>）</a:t>
            </a:r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403324931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C7ECF7-82D1-4DA2-BCB0-CF8CD1F365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MatCap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97F9D96-EBA2-4EF9-9EEB-50B69AD36A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1"/>
            <a:ext cx="8595360" cy="736430"/>
          </a:xfrm>
        </p:spPr>
        <p:txBody>
          <a:bodyPr>
            <a:normAutofit/>
          </a:bodyPr>
          <a:lstStyle/>
          <a:p>
            <a:r>
              <a:rPr lang="zh-CN" altLang="en-US" sz="2400" dirty="0"/>
              <a:t>基本思想：将预先渲染好的光照信息通过法线映射到模型上。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61518D4-6845-46F4-9E66-74D453B1E5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1872" y="2565231"/>
            <a:ext cx="8155957" cy="3447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66869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A02E6A-F12C-4410-B827-7480C7EC63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MatCap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934A4B0-B0D0-4095-A506-97BEA4AFA4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8109" y="2857500"/>
            <a:ext cx="4241957" cy="3255131"/>
          </a:xfrm>
        </p:spPr>
        <p:txBody>
          <a:bodyPr/>
          <a:lstStyle/>
          <a:p>
            <a:r>
              <a:rPr lang="en-US" altLang="zh-CN" dirty="0"/>
              <a:t>IT_MV MV</a:t>
            </a:r>
            <a:r>
              <a:rPr lang="zh-CN" altLang="en-US" dirty="0"/>
              <a:t>的逆转置矩阵 把法线变换到观察空间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r>
              <a:rPr lang="zh-CN" altLang="en-US" dirty="0"/>
              <a:t>将</a:t>
            </a:r>
            <a:r>
              <a:rPr lang="en-US" altLang="zh-CN" dirty="0"/>
              <a:t>normal</a:t>
            </a:r>
            <a:r>
              <a:rPr lang="zh-CN" altLang="en-US" dirty="0"/>
              <a:t>从</a:t>
            </a:r>
            <a:r>
              <a:rPr lang="en-US" altLang="zh-CN" dirty="0"/>
              <a:t>[-1,1]</a:t>
            </a:r>
            <a:r>
              <a:rPr lang="zh-CN" altLang="en-US" dirty="0"/>
              <a:t>映射到</a:t>
            </a:r>
            <a:r>
              <a:rPr lang="en-US" altLang="zh-CN" dirty="0"/>
              <a:t>[0,1]</a:t>
            </a:r>
          </a:p>
          <a:p>
            <a:r>
              <a:rPr lang="zh-CN" altLang="en-US" dirty="0"/>
              <a:t>采样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0F4D283-E6EB-42E7-8E52-A521F96D73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537" y="2203151"/>
            <a:ext cx="6139245" cy="3028174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956C42B0-F29D-445B-9503-513D714B983D}"/>
              </a:ext>
            </a:extLst>
          </p:cNvPr>
          <p:cNvSpPr/>
          <p:nvPr/>
        </p:nvSpPr>
        <p:spPr>
          <a:xfrm>
            <a:off x="2246110" y="2951855"/>
            <a:ext cx="4369482" cy="28843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C1AE0CD-6EBD-4874-81ED-16373775A4D8}"/>
              </a:ext>
            </a:extLst>
          </p:cNvPr>
          <p:cNvSpPr/>
          <p:nvPr/>
        </p:nvSpPr>
        <p:spPr>
          <a:xfrm>
            <a:off x="1054526" y="4177589"/>
            <a:ext cx="5131482" cy="20763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F1977FE-8F6B-4EE2-BEFD-3E02848764B6}"/>
              </a:ext>
            </a:extLst>
          </p:cNvPr>
          <p:cNvSpPr/>
          <p:nvPr/>
        </p:nvSpPr>
        <p:spPr>
          <a:xfrm>
            <a:off x="1054526" y="4429829"/>
            <a:ext cx="5131482" cy="2076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777894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37A88F-84A2-41A4-B34A-0C26E2FD52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MatCap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FEB0DB8-70B0-43FA-A6EF-6DC4447A96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72450" y="1828800"/>
            <a:ext cx="2673350" cy="4351337"/>
          </a:xfrm>
        </p:spPr>
        <p:txBody>
          <a:bodyPr/>
          <a:lstStyle/>
          <a:p>
            <a:r>
              <a:rPr lang="zh-CN" altLang="en-US" dirty="0"/>
              <a:t>缺点：</a:t>
            </a:r>
            <a:endParaRPr lang="en-US" altLang="zh-CN" dirty="0"/>
          </a:p>
          <a:p>
            <a:r>
              <a:rPr lang="zh-CN" altLang="en-US" dirty="0"/>
              <a:t>边缘存在走样问题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但是它实在是太快了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5F185A2-2294-4FC5-A082-FD12FE167B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1872" y="1828800"/>
            <a:ext cx="3615876" cy="231338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736E75C-3025-4D18-92F6-A44427ACAA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6857" y="4224974"/>
            <a:ext cx="1930518" cy="195516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7953C7A-C649-4977-ACC3-AAFA906C8F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2560" y="1828800"/>
            <a:ext cx="2467290" cy="3362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60180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FD9BF7-7F91-4757-9E62-A2C9C7AC85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作业：</a:t>
            </a:r>
            <a:r>
              <a:rPr lang="en-US" altLang="zh-CN" dirty="0" err="1"/>
              <a:t>Bumpmap</a:t>
            </a:r>
            <a:r>
              <a:rPr lang="en-US" altLang="zh-CN" dirty="0"/>
              <a:t> + </a:t>
            </a:r>
            <a:r>
              <a:rPr lang="en-US" altLang="zh-CN" dirty="0" err="1"/>
              <a:t>Matcap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19AB470-1384-4F1E-B25D-0FB9376936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1"/>
            <a:ext cx="8595360" cy="622300"/>
          </a:xfrm>
        </p:spPr>
        <p:txBody>
          <a:bodyPr/>
          <a:lstStyle/>
          <a:p>
            <a:r>
              <a:rPr lang="zh-CN" altLang="en-US" dirty="0"/>
              <a:t>将法线贴图的变换结果应用在</a:t>
            </a:r>
            <a:r>
              <a:rPr lang="en-US" altLang="zh-CN" dirty="0" err="1"/>
              <a:t>Matcap</a:t>
            </a:r>
            <a:r>
              <a:rPr lang="zh-CN" altLang="en-US" dirty="0"/>
              <a:t>上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038E2A4-466C-4947-99AB-C384321194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7469" y="2400300"/>
            <a:ext cx="3246001" cy="379095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DFFF518D-1C2B-42F1-BF68-64DD69682F46}"/>
              </a:ext>
            </a:extLst>
          </p:cNvPr>
          <p:cNvSpPr txBox="1"/>
          <p:nvPr/>
        </p:nvSpPr>
        <p:spPr>
          <a:xfrm>
            <a:off x="7397667" y="2588580"/>
            <a:ext cx="2575008" cy="30008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Shader</a:t>
            </a:r>
            <a:r>
              <a:rPr lang="en-US" altLang="zh-CN" sz="3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300" b="0" dirty="0">
                <a:solidFill>
                  <a:srgbClr val="A31515"/>
                </a:solidFill>
                <a:effectLst/>
                <a:latin typeface="Fira Code" panose="020B0809050000020004" pitchFamily="49" charset="0"/>
              </a:rPr>
              <a:t>"GS202/Lesson3/</a:t>
            </a:r>
            <a:r>
              <a:rPr lang="en-US" altLang="zh-CN" sz="300" b="0" dirty="0" err="1">
                <a:solidFill>
                  <a:srgbClr val="A31515"/>
                </a:solidFill>
                <a:effectLst/>
                <a:latin typeface="Fira Code" panose="020B0809050000020004" pitchFamily="49" charset="0"/>
              </a:rPr>
              <a:t>BumpMatcap</a:t>
            </a:r>
            <a:r>
              <a:rPr lang="en-US" altLang="zh-CN" sz="300" b="0" dirty="0">
                <a:solidFill>
                  <a:srgbClr val="A31515"/>
                </a:solidFill>
                <a:effectLst/>
                <a:latin typeface="Fira Code" panose="020B0809050000020004" pitchFamily="49" charset="0"/>
              </a:rPr>
              <a:t>"</a:t>
            </a:r>
            <a:endParaRPr lang="en-US" altLang="zh-CN" sz="300" b="0" dirty="0">
              <a:solidFill>
                <a:srgbClr val="000000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altLang="zh-CN" sz="3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{</a:t>
            </a:r>
          </a:p>
          <a:p>
            <a:r>
              <a:rPr lang="en-US" altLang="zh-CN" sz="3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altLang="zh-CN" sz="3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Properties</a:t>
            </a:r>
            <a:endParaRPr lang="en-US" altLang="zh-CN" sz="300" b="0" dirty="0">
              <a:solidFill>
                <a:srgbClr val="000000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altLang="zh-CN" sz="3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{</a:t>
            </a:r>
          </a:p>
          <a:p>
            <a:r>
              <a:rPr lang="en-US" altLang="zh-CN" sz="3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</a:t>
            </a:r>
            <a:r>
              <a:rPr lang="en-US" altLang="zh-CN" sz="300" b="0" dirty="0">
                <a:solidFill>
                  <a:srgbClr val="0451A5"/>
                </a:solidFill>
                <a:effectLst/>
                <a:latin typeface="Fira Code" panose="020B0809050000020004" pitchFamily="49" charset="0"/>
              </a:rPr>
              <a:t>_</a:t>
            </a:r>
            <a:r>
              <a:rPr lang="en-US" altLang="zh-CN" sz="300" b="0" dirty="0" err="1">
                <a:solidFill>
                  <a:srgbClr val="0451A5"/>
                </a:solidFill>
                <a:effectLst/>
                <a:latin typeface="Fira Code" panose="020B0809050000020004" pitchFamily="49" charset="0"/>
              </a:rPr>
              <a:t>NormalTex</a:t>
            </a:r>
            <a:r>
              <a:rPr lang="en-US" altLang="zh-CN" sz="3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(</a:t>
            </a:r>
            <a:r>
              <a:rPr lang="en-US" altLang="zh-CN" sz="300" b="0" dirty="0">
                <a:solidFill>
                  <a:srgbClr val="A31515"/>
                </a:solidFill>
                <a:effectLst/>
                <a:latin typeface="Fira Code" panose="020B0809050000020004" pitchFamily="49" charset="0"/>
              </a:rPr>
              <a:t>"Texture"</a:t>
            </a:r>
            <a:r>
              <a:rPr lang="en-US" altLang="zh-CN" sz="3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, </a:t>
            </a:r>
            <a:r>
              <a:rPr lang="en-US" altLang="zh-CN" sz="3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2D</a:t>
            </a:r>
            <a:r>
              <a:rPr lang="en-US" altLang="zh-CN" sz="3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 = </a:t>
            </a:r>
            <a:r>
              <a:rPr lang="en-US" altLang="zh-CN" sz="300" b="0" dirty="0">
                <a:solidFill>
                  <a:srgbClr val="A31515"/>
                </a:solidFill>
                <a:effectLst/>
                <a:latin typeface="Fira Code" panose="020B0809050000020004" pitchFamily="49" charset="0"/>
              </a:rPr>
              <a:t>"bump"</a:t>
            </a:r>
            <a:r>
              <a:rPr lang="en-US" altLang="zh-CN" sz="3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{}</a:t>
            </a:r>
          </a:p>
          <a:p>
            <a:r>
              <a:rPr lang="en-US" altLang="zh-CN" sz="3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</a:t>
            </a:r>
            <a:r>
              <a:rPr lang="en-US" altLang="zh-CN" sz="300" b="0" dirty="0">
                <a:solidFill>
                  <a:srgbClr val="0451A5"/>
                </a:solidFill>
                <a:effectLst/>
                <a:latin typeface="Fira Code" panose="020B0809050000020004" pitchFamily="49" charset="0"/>
              </a:rPr>
              <a:t>_</a:t>
            </a:r>
            <a:r>
              <a:rPr lang="en-US" altLang="zh-CN" sz="300" b="0" dirty="0" err="1">
                <a:solidFill>
                  <a:srgbClr val="0451A5"/>
                </a:solidFill>
                <a:effectLst/>
                <a:latin typeface="Fira Code" panose="020B0809050000020004" pitchFamily="49" charset="0"/>
              </a:rPr>
              <a:t>BumpScale</a:t>
            </a:r>
            <a:r>
              <a:rPr lang="en-US" altLang="zh-CN" sz="3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(</a:t>
            </a:r>
            <a:r>
              <a:rPr lang="en-US" altLang="zh-CN" sz="300" b="0" dirty="0">
                <a:solidFill>
                  <a:srgbClr val="A31515"/>
                </a:solidFill>
                <a:effectLst/>
                <a:latin typeface="Fira Code" panose="020B0809050000020004" pitchFamily="49" charset="0"/>
              </a:rPr>
              <a:t>"Bump Scale"</a:t>
            </a:r>
            <a:r>
              <a:rPr lang="en-US" altLang="zh-CN" sz="3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, </a:t>
            </a:r>
            <a:r>
              <a:rPr lang="en-US" altLang="zh-CN" sz="3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float</a:t>
            </a:r>
            <a:r>
              <a:rPr lang="en-US" altLang="zh-CN" sz="3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 = 1.0</a:t>
            </a:r>
          </a:p>
          <a:p>
            <a:r>
              <a:rPr lang="en-US" altLang="zh-CN" sz="3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</a:t>
            </a:r>
            <a:r>
              <a:rPr lang="en-US" altLang="zh-CN" sz="300" b="0" dirty="0">
                <a:solidFill>
                  <a:srgbClr val="0451A5"/>
                </a:solidFill>
                <a:effectLst/>
                <a:latin typeface="Fira Code" panose="020B0809050000020004" pitchFamily="49" charset="0"/>
              </a:rPr>
              <a:t>_</a:t>
            </a:r>
            <a:r>
              <a:rPr lang="en-US" altLang="zh-CN" sz="300" b="0" dirty="0" err="1">
                <a:solidFill>
                  <a:srgbClr val="0451A5"/>
                </a:solidFill>
                <a:effectLst/>
                <a:latin typeface="Fira Code" panose="020B0809050000020004" pitchFamily="49" charset="0"/>
              </a:rPr>
              <a:t>MatCap</a:t>
            </a:r>
            <a:r>
              <a:rPr lang="en-US" altLang="zh-CN" sz="3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(</a:t>
            </a:r>
            <a:r>
              <a:rPr lang="en-US" altLang="zh-CN" sz="300" b="0" dirty="0">
                <a:solidFill>
                  <a:srgbClr val="A31515"/>
                </a:solidFill>
                <a:effectLst/>
                <a:latin typeface="Fira Code" panose="020B0809050000020004" pitchFamily="49" charset="0"/>
              </a:rPr>
              <a:t>"</a:t>
            </a:r>
            <a:r>
              <a:rPr lang="en-US" altLang="zh-CN" sz="300" b="0" dirty="0" err="1">
                <a:solidFill>
                  <a:srgbClr val="A31515"/>
                </a:solidFill>
                <a:effectLst/>
                <a:latin typeface="Fira Code" panose="020B0809050000020004" pitchFamily="49" charset="0"/>
              </a:rPr>
              <a:t>Matcap</a:t>
            </a:r>
            <a:r>
              <a:rPr lang="en-US" altLang="zh-CN" sz="300" b="0" dirty="0">
                <a:solidFill>
                  <a:srgbClr val="A31515"/>
                </a:solidFill>
                <a:effectLst/>
                <a:latin typeface="Fira Code" panose="020B0809050000020004" pitchFamily="49" charset="0"/>
              </a:rPr>
              <a:t> Texture"</a:t>
            </a:r>
            <a:r>
              <a:rPr lang="en-US" altLang="zh-CN" sz="3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, </a:t>
            </a:r>
            <a:r>
              <a:rPr lang="en-US" altLang="zh-CN" sz="3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2D</a:t>
            </a:r>
            <a:r>
              <a:rPr lang="en-US" altLang="zh-CN" sz="3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 = </a:t>
            </a:r>
            <a:r>
              <a:rPr lang="en-US" altLang="zh-CN" sz="300" b="0" dirty="0">
                <a:solidFill>
                  <a:srgbClr val="A31515"/>
                </a:solidFill>
                <a:effectLst/>
                <a:latin typeface="Fira Code" panose="020B0809050000020004" pitchFamily="49" charset="0"/>
              </a:rPr>
              <a:t>"white"</a:t>
            </a:r>
            <a:r>
              <a:rPr lang="en-US" altLang="zh-CN" sz="3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{}</a:t>
            </a:r>
          </a:p>
          <a:p>
            <a:r>
              <a:rPr lang="en-US" altLang="zh-CN" sz="3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}</a:t>
            </a:r>
          </a:p>
          <a:p>
            <a:r>
              <a:rPr lang="en-US" altLang="zh-CN" sz="3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altLang="zh-CN" sz="300" b="0" dirty="0" err="1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SubShader</a:t>
            </a:r>
            <a:endParaRPr lang="en-US" altLang="zh-CN" sz="300" b="0" dirty="0">
              <a:solidFill>
                <a:srgbClr val="000000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altLang="zh-CN" sz="3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{</a:t>
            </a:r>
          </a:p>
          <a:p>
            <a:r>
              <a:rPr lang="en-US" altLang="zh-CN" sz="3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</a:t>
            </a:r>
            <a:r>
              <a:rPr lang="en-US" altLang="zh-CN" sz="3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Pass</a:t>
            </a:r>
            <a:endParaRPr lang="en-US" altLang="zh-CN" sz="300" b="0" dirty="0">
              <a:solidFill>
                <a:srgbClr val="000000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altLang="zh-CN" sz="3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{</a:t>
            </a:r>
          </a:p>
          <a:p>
            <a:r>
              <a:rPr lang="en-US" altLang="zh-CN" sz="3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</a:t>
            </a:r>
            <a:r>
              <a:rPr lang="en-US" altLang="zh-CN" sz="3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CGPROGRAM</a:t>
            </a:r>
            <a:endParaRPr lang="en-US" altLang="zh-CN" sz="300" b="0" dirty="0">
              <a:solidFill>
                <a:srgbClr val="000000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altLang="zh-CN" sz="3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</a:t>
            </a:r>
            <a:r>
              <a:rPr lang="en-US" altLang="zh-CN" sz="3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#pragma vertex vert</a:t>
            </a:r>
            <a:endParaRPr lang="en-US" altLang="zh-CN" sz="300" b="0" dirty="0">
              <a:solidFill>
                <a:srgbClr val="000000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altLang="zh-CN" sz="3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</a:t>
            </a:r>
            <a:r>
              <a:rPr lang="en-US" altLang="zh-CN" sz="3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#pragma fragment frag</a:t>
            </a:r>
            <a:endParaRPr lang="en-US" altLang="zh-CN" sz="300" b="0" dirty="0">
              <a:solidFill>
                <a:srgbClr val="000000"/>
              </a:solidFill>
              <a:effectLst/>
              <a:latin typeface="Fira Code" panose="020B0809050000020004" pitchFamily="49" charset="0"/>
            </a:endParaRPr>
          </a:p>
          <a:p>
            <a:br>
              <a:rPr lang="en-US" altLang="zh-CN" sz="3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</a:br>
            <a:r>
              <a:rPr lang="en-US" altLang="zh-CN" sz="3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</a:t>
            </a:r>
            <a:r>
              <a:rPr lang="en-US" altLang="zh-CN" sz="3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#include "</a:t>
            </a:r>
            <a:r>
              <a:rPr lang="en-US" altLang="zh-CN" sz="300" b="0" dirty="0" err="1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UnityCG.cginc</a:t>
            </a:r>
            <a:r>
              <a:rPr lang="en-US" altLang="zh-CN" sz="3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"</a:t>
            </a:r>
            <a:endParaRPr lang="en-US" altLang="zh-CN" sz="300" b="0" dirty="0">
              <a:solidFill>
                <a:srgbClr val="000000"/>
              </a:solidFill>
              <a:effectLst/>
              <a:latin typeface="Fira Code" panose="020B0809050000020004" pitchFamily="49" charset="0"/>
            </a:endParaRPr>
          </a:p>
          <a:p>
            <a:br>
              <a:rPr lang="en-US" altLang="zh-CN" sz="3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</a:br>
            <a:r>
              <a:rPr lang="en-US" altLang="zh-CN" sz="3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</a:t>
            </a:r>
            <a:r>
              <a:rPr lang="en-US" altLang="zh-CN" sz="3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struct v2f</a:t>
            </a:r>
            <a:endParaRPr lang="en-US" altLang="zh-CN" sz="300" b="0" dirty="0">
              <a:solidFill>
                <a:srgbClr val="000000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altLang="zh-CN" sz="3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{</a:t>
            </a:r>
          </a:p>
          <a:p>
            <a:r>
              <a:rPr lang="en-US" altLang="zh-CN" sz="3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    </a:t>
            </a:r>
            <a:r>
              <a:rPr lang="en-US" altLang="zh-CN" sz="3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float2</a:t>
            </a:r>
            <a:r>
              <a:rPr lang="en-US" altLang="zh-CN" sz="3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3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uv</a:t>
            </a:r>
            <a:r>
              <a:rPr lang="en-US" altLang="zh-CN" sz="3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: TEXCOORD0;</a:t>
            </a:r>
          </a:p>
          <a:p>
            <a:r>
              <a:rPr lang="en-US" altLang="zh-CN" sz="3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    </a:t>
            </a:r>
            <a:r>
              <a:rPr lang="en-US" altLang="zh-CN" sz="3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float4</a:t>
            </a:r>
            <a:r>
              <a:rPr lang="en-US" altLang="zh-CN" sz="3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vertex : SV_POSITION;</a:t>
            </a:r>
          </a:p>
          <a:p>
            <a:r>
              <a:rPr lang="en-US" altLang="zh-CN" sz="3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    </a:t>
            </a:r>
            <a:r>
              <a:rPr lang="en-US" altLang="zh-CN" sz="3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float3</a:t>
            </a:r>
            <a:r>
              <a:rPr lang="en-US" altLang="zh-CN" sz="3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3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worldTangent</a:t>
            </a:r>
            <a:r>
              <a:rPr lang="en-US" altLang="zh-CN" sz="3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: TEXCOORD1;</a:t>
            </a:r>
          </a:p>
          <a:p>
            <a:r>
              <a:rPr lang="en-US" altLang="zh-CN" sz="3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    </a:t>
            </a:r>
            <a:r>
              <a:rPr lang="en-US" altLang="zh-CN" sz="3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float3</a:t>
            </a:r>
            <a:r>
              <a:rPr lang="en-US" altLang="zh-CN" sz="3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3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worldB</a:t>
            </a:r>
            <a:r>
              <a:rPr lang="en-US" altLang="zh-CN" sz="3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: TEXCOORD2;</a:t>
            </a:r>
          </a:p>
          <a:p>
            <a:r>
              <a:rPr lang="en-US" altLang="zh-CN" sz="3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    </a:t>
            </a:r>
            <a:r>
              <a:rPr lang="en-US" altLang="zh-CN" sz="3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float3</a:t>
            </a:r>
            <a:r>
              <a:rPr lang="en-US" altLang="zh-CN" sz="3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3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worldNormal</a:t>
            </a:r>
            <a:r>
              <a:rPr lang="en-US" altLang="zh-CN" sz="3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: TEXCOORD3;</a:t>
            </a:r>
          </a:p>
          <a:p>
            <a:r>
              <a:rPr lang="en-US" altLang="zh-CN" sz="3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};</a:t>
            </a:r>
          </a:p>
          <a:p>
            <a:br>
              <a:rPr lang="en-US" altLang="zh-CN" sz="3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</a:br>
            <a:r>
              <a:rPr lang="en-US" altLang="zh-CN" sz="3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</a:t>
            </a:r>
            <a:r>
              <a:rPr lang="en-US" altLang="zh-CN" sz="3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sampler2D</a:t>
            </a:r>
            <a:r>
              <a:rPr lang="en-US" altLang="zh-CN" sz="3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_</a:t>
            </a:r>
            <a:r>
              <a:rPr lang="en-US" altLang="zh-CN" sz="3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NormalTex</a:t>
            </a:r>
            <a:r>
              <a:rPr lang="en-US" altLang="zh-CN" sz="3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;</a:t>
            </a:r>
          </a:p>
          <a:p>
            <a:r>
              <a:rPr lang="en-US" altLang="zh-CN" sz="3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</a:t>
            </a:r>
            <a:r>
              <a:rPr lang="en-US" altLang="zh-CN" sz="3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sampler2D</a:t>
            </a:r>
            <a:r>
              <a:rPr lang="en-US" altLang="zh-CN" sz="3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_</a:t>
            </a:r>
            <a:r>
              <a:rPr lang="en-US" altLang="zh-CN" sz="3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MatCap</a:t>
            </a:r>
            <a:r>
              <a:rPr lang="en-US" altLang="zh-CN" sz="3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;</a:t>
            </a:r>
          </a:p>
          <a:p>
            <a:r>
              <a:rPr lang="en-US" altLang="zh-CN" sz="3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</a:t>
            </a:r>
            <a:r>
              <a:rPr lang="en-US" altLang="zh-CN" sz="3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float</a:t>
            </a:r>
            <a:r>
              <a:rPr lang="en-US" altLang="zh-CN" sz="3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_</a:t>
            </a:r>
            <a:r>
              <a:rPr lang="en-US" altLang="zh-CN" sz="3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BumpScale</a:t>
            </a:r>
            <a:r>
              <a:rPr lang="en-US" altLang="zh-CN" sz="3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;</a:t>
            </a:r>
          </a:p>
          <a:p>
            <a:br>
              <a:rPr lang="en-US" altLang="zh-CN" sz="3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</a:br>
            <a:r>
              <a:rPr lang="en-US" altLang="zh-CN" sz="3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v2f vert (</a:t>
            </a:r>
            <a:r>
              <a:rPr lang="en-US" altLang="zh-CN" sz="3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appdata_full</a:t>
            </a:r>
            <a:r>
              <a:rPr lang="en-US" altLang="zh-CN" sz="3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v)</a:t>
            </a:r>
          </a:p>
          <a:p>
            <a:r>
              <a:rPr lang="en-US" altLang="zh-CN" sz="3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{</a:t>
            </a:r>
          </a:p>
          <a:p>
            <a:r>
              <a:rPr lang="en-US" altLang="zh-CN" sz="3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    v2f o;</a:t>
            </a:r>
          </a:p>
          <a:p>
            <a:r>
              <a:rPr lang="en-US" altLang="zh-CN" sz="3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    </a:t>
            </a:r>
            <a:r>
              <a:rPr lang="en-US" altLang="zh-CN" sz="3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o.vertex</a:t>
            </a:r>
            <a:r>
              <a:rPr lang="en-US" altLang="zh-CN" sz="3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= </a:t>
            </a:r>
            <a:r>
              <a:rPr lang="en-US" altLang="zh-CN" sz="300" b="0" dirty="0" err="1">
                <a:solidFill>
                  <a:srgbClr val="0451A5"/>
                </a:solidFill>
                <a:effectLst/>
                <a:latin typeface="Fira Code" panose="020B0809050000020004" pitchFamily="49" charset="0"/>
              </a:rPr>
              <a:t>UnityObjectToClipPos</a:t>
            </a:r>
            <a:r>
              <a:rPr lang="en-US" altLang="zh-CN" sz="3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altLang="zh-CN" sz="3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v.vertex</a:t>
            </a:r>
            <a:r>
              <a:rPr lang="en-US" altLang="zh-CN" sz="3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);</a:t>
            </a:r>
          </a:p>
          <a:p>
            <a:r>
              <a:rPr lang="en-US" altLang="zh-CN" sz="3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    </a:t>
            </a:r>
            <a:r>
              <a:rPr lang="en-US" altLang="zh-CN" sz="3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o.uv</a:t>
            </a:r>
            <a:r>
              <a:rPr lang="en-US" altLang="zh-CN" sz="3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= </a:t>
            </a:r>
            <a:r>
              <a:rPr lang="en-US" altLang="zh-CN" sz="3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v.texcoord</a:t>
            </a:r>
            <a:r>
              <a:rPr lang="en-US" altLang="zh-CN" sz="3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;</a:t>
            </a:r>
          </a:p>
          <a:p>
            <a:r>
              <a:rPr lang="en-US" altLang="zh-CN" sz="3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    </a:t>
            </a:r>
            <a:r>
              <a:rPr lang="en-US" altLang="zh-CN" sz="3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o.worldNormal</a:t>
            </a:r>
            <a:r>
              <a:rPr lang="en-US" altLang="zh-CN" sz="3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= </a:t>
            </a:r>
            <a:r>
              <a:rPr lang="en-US" altLang="zh-CN" sz="300" b="0" dirty="0" err="1">
                <a:solidFill>
                  <a:srgbClr val="0451A5"/>
                </a:solidFill>
                <a:effectLst/>
                <a:latin typeface="Fira Code" panose="020B0809050000020004" pitchFamily="49" charset="0"/>
              </a:rPr>
              <a:t>UnityObjectToWorldNormal</a:t>
            </a:r>
            <a:r>
              <a:rPr lang="en-US" altLang="zh-CN" sz="3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altLang="zh-CN" sz="3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v.normal</a:t>
            </a:r>
            <a:r>
              <a:rPr lang="en-US" altLang="zh-CN" sz="3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);</a:t>
            </a:r>
          </a:p>
          <a:p>
            <a:r>
              <a:rPr lang="en-US" altLang="zh-CN" sz="3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    </a:t>
            </a:r>
            <a:r>
              <a:rPr lang="en-US" altLang="zh-CN" sz="3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o.worldTangent</a:t>
            </a:r>
            <a:r>
              <a:rPr lang="en-US" altLang="zh-CN" sz="3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= </a:t>
            </a:r>
            <a:r>
              <a:rPr lang="en-US" altLang="zh-CN" sz="300" b="0" dirty="0" err="1">
                <a:solidFill>
                  <a:srgbClr val="0451A5"/>
                </a:solidFill>
                <a:effectLst/>
                <a:latin typeface="Fira Code" panose="020B0809050000020004" pitchFamily="49" charset="0"/>
              </a:rPr>
              <a:t>UnityObjectToWorldDir</a:t>
            </a:r>
            <a:r>
              <a:rPr lang="en-US" altLang="zh-CN" sz="3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altLang="zh-CN" sz="3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v.tangent.xyz</a:t>
            </a:r>
            <a:r>
              <a:rPr lang="en-US" altLang="zh-CN" sz="3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);</a:t>
            </a:r>
          </a:p>
          <a:p>
            <a:r>
              <a:rPr lang="en-US" altLang="zh-CN" sz="3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    </a:t>
            </a:r>
            <a:r>
              <a:rPr lang="en-US" altLang="zh-CN" sz="3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o.worldB</a:t>
            </a:r>
            <a:r>
              <a:rPr lang="en-US" altLang="zh-CN" sz="3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= </a:t>
            </a:r>
            <a:r>
              <a:rPr lang="en-US" altLang="zh-CN" sz="300" b="0" dirty="0">
                <a:solidFill>
                  <a:srgbClr val="0451A5"/>
                </a:solidFill>
                <a:effectLst/>
                <a:latin typeface="Fira Code" panose="020B0809050000020004" pitchFamily="49" charset="0"/>
              </a:rPr>
              <a:t>cross</a:t>
            </a:r>
            <a:r>
              <a:rPr lang="en-US" altLang="zh-CN" sz="3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altLang="zh-CN" sz="3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o.worldNormal</a:t>
            </a:r>
            <a:r>
              <a:rPr lang="en-US" altLang="zh-CN" sz="3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, </a:t>
            </a:r>
            <a:r>
              <a:rPr lang="en-US" altLang="zh-CN" sz="3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o.worldTangent</a:t>
            </a:r>
            <a:r>
              <a:rPr lang="en-US" altLang="zh-CN" sz="3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 * </a:t>
            </a:r>
            <a:r>
              <a:rPr lang="en-US" altLang="zh-CN" sz="3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v.tangent.w</a:t>
            </a:r>
            <a:r>
              <a:rPr lang="en-US" altLang="zh-CN" sz="3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;</a:t>
            </a:r>
          </a:p>
          <a:p>
            <a:r>
              <a:rPr lang="en-US" altLang="zh-CN" sz="3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                return</a:t>
            </a:r>
            <a:r>
              <a:rPr lang="en-US" altLang="zh-CN" sz="3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o;</a:t>
            </a:r>
          </a:p>
          <a:p>
            <a:r>
              <a:rPr lang="en-US" altLang="zh-CN" sz="3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}</a:t>
            </a:r>
          </a:p>
          <a:p>
            <a:br>
              <a:rPr lang="en-US" altLang="zh-CN" sz="3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</a:br>
            <a:r>
              <a:rPr lang="en-US" altLang="zh-CN" sz="3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</a:t>
            </a:r>
            <a:r>
              <a:rPr lang="en-US" altLang="zh-CN" sz="3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fixed4</a:t>
            </a:r>
            <a:r>
              <a:rPr lang="en-US" altLang="zh-CN" sz="3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300" b="0" dirty="0">
                <a:solidFill>
                  <a:srgbClr val="0451A5"/>
                </a:solidFill>
                <a:effectLst/>
                <a:latin typeface="Fira Code" panose="020B0809050000020004" pitchFamily="49" charset="0"/>
              </a:rPr>
              <a:t>frag</a:t>
            </a:r>
            <a:r>
              <a:rPr lang="en-US" altLang="zh-CN" sz="3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(v2f </a:t>
            </a:r>
            <a:r>
              <a:rPr lang="en-US" altLang="zh-CN" sz="3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i</a:t>
            </a:r>
            <a:r>
              <a:rPr lang="en-US" altLang="zh-CN" sz="3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 : </a:t>
            </a:r>
            <a:r>
              <a:rPr lang="en-US" altLang="zh-CN" sz="3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SV_Target</a:t>
            </a:r>
            <a:endParaRPr lang="en-US" altLang="zh-CN" sz="300" b="0" dirty="0">
              <a:solidFill>
                <a:srgbClr val="000000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altLang="zh-CN" sz="3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{</a:t>
            </a:r>
          </a:p>
          <a:p>
            <a:r>
              <a:rPr lang="en-US" altLang="zh-CN" sz="3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    </a:t>
            </a:r>
            <a:r>
              <a:rPr lang="en-US" altLang="zh-CN" sz="3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fixed4</a:t>
            </a:r>
            <a:r>
              <a:rPr lang="en-US" altLang="zh-CN" sz="3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3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packedNormal</a:t>
            </a:r>
            <a:r>
              <a:rPr lang="en-US" altLang="zh-CN" sz="3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= </a:t>
            </a:r>
            <a:r>
              <a:rPr lang="en-US" altLang="zh-CN" sz="300" b="0" dirty="0">
                <a:solidFill>
                  <a:srgbClr val="0451A5"/>
                </a:solidFill>
                <a:effectLst/>
                <a:latin typeface="Fira Code" panose="020B0809050000020004" pitchFamily="49" charset="0"/>
              </a:rPr>
              <a:t>tex2D</a:t>
            </a:r>
            <a:r>
              <a:rPr lang="en-US" altLang="zh-CN" sz="3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(_</a:t>
            </a:r>
            <a:r>
              <a:rPr lang="en-US" altLang="zh-CN" sz="3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NormalTex</a:t>
            </a:r>
            <a:r>
              <a:rPr lang="en-US" altLang="zh-CN" sz="3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, </a:t>
            </a:r>
            <a:r>
              <a:rPr lang="en-US" altLang="zh-CN" sz="3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i.uv</a:t>
            </a:r>
            <a:r>
              <a:rPr lang="en-US" altLang="zh-CN" sz="3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);</a:t>
            </a:r>
          </a:p>
          <a:p>
            <a:r>
              <a:rPr lang="en-US" altLang="zh-CN" sz="3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    </a:t>
            </a:r>
            <a:r>
              <a:rPr lang="en-US" altLang="zh-CN" sz="3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fixed3</a:t>
            </a:r>
            <a:r>
              <a:rPr lang="en-US" altLang="zh-CN" sz="3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3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unpackedNormal</a:t>
            </a:r>
            <a:r>
              <a:rPr lang="en-US" altLang="zh-CN" sz="3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= </a:t>
            </a:r>
            <a:r>
              <a:rPr lang="en-US" altLang="zh-CN" sz="300" b="0" dirty="0" err="1">
                <a:solidFill>
                  <a:srgbClr val="0451A5"/>
                </a:solidFill>
                <a:effectLst/>
                <a:latin typeface="Fira Code" panose="020B0809050000020004" pitchFamily="49" charset="0"/>
              </a:rPr>
              <a:t>UnpackNormal</a:t>
            </a:r>
            <a:r>
              <a:rPr lang="en-US" altLang="zh-CN" sz="3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altLang="zh-CN" sz="3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packedNormal</a:t>
            </a:r>
            <a:r>
              <a:rPr lang="en-US" altLang="zh-CN" sz="3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 * _</a:t>
            </a:r>
            <a:r>
              <a:rPr lang="en-US" altLang="zh-CN" sz="3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BumpScale</a:t>
            </a:r>
            <a:r>
              <a:rPr lang="en-US" altLang="zh-CN" sz="3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;</a:t>
            </a:r>
          </a:p>
          <a:p>
            <a:r>
              <a:rPr lang="en-US" altLang="zh-CN" sz="3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    </a:t>
            </a:r>
            <a:r>
              <a:rPr lang="en-US" altLang="zh-CN" sz="3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unpackedNormal.z</a:t>
            </a:r>
            <a:r>
              <a:rPr lang="en-US" altLang="zh-CN" sz="3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= </a:t>
            </a:r>
            <a:r>
              <a:rPr lang="en-US" altLang="zh-CN" sz="300" b="0" dirty="0">
                <a:solidFill>
                  <a:srgbClr val="0451A5"/>
                </a:solidFill>
                <a:effectLst/>
                <a:latin typeface="Fira Code" panose="020B0809050000020004" pitchFamily="49" charset="0"/>
              </a:rPr>
              <a:t>sqrt</a:t>
            </a:r>
            <a:r>
              <a:rPr lang="en-US" altLang="zh-CN" sz="3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(1.0-</a:t>
            </a:r>
            <a:r>
              <a:rPr lang="en-US" altLang="zh-CN" sz="300" b="0" dirty="0">
                <a:solidFill>
                  <a:srgbClr val="0451A5"/>
                </a:solidFill>
                <a:effectLst/>
                <a:latin typeface="Fira Code" panose="020B0809050000020004" pitchFamily="49" charset="0"/>
              </a:rPr>
              <a:t>saturate</a:t>
            </a:r>
            <a:r>
              <a:rPr lang="en-US" altLang="zh-CN" sz="3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</a:t>
            </a:r>
          </a:p>
          <a:p>
            <a:r>
              <a:rPr lang="en-US" altLang="zh-CN" sz="3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        </a:t>
            </a:r>
            <a:r>
              <a:rPr lang="en-US" altLang="zh-CN" sz="300" b="0" dirty="0">
                <a:solidFill>
                  <a:srgbClr val="0451A5"/>
                </a:solidFill>
                <a:effectLst/>
                <a:latin typeface="Fira Code" panose="020B0809050000020004" pitchFamily="49" charset="0"/>
              </a:rPr>
              <a:t>dot</a:t>
            </a:r>
            <a:r>
              <a:rPr lang="en-US" altLang="zh-CN" sz="3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altLang="zh-CN" sz="3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unpackedNormal.xy</a:t>
            </a:r>
            <a:r>
              <a:rPr lang="en-US" altLang="zh-CN" sz="3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, </a:t>
            </a:r>
            <a:r>
              <a:rPr lang="en-US" altLang="zh-CN" sz="3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unpackedNormal.xy</a:t>
            </a:r>
            <a:r>
              <a:rPr lang="en-US" altLang="zh-CN" sz="3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)));</a:t>
            </a:r>
          </a:p>
          <a:p>
            <a:r>
              <a:rPr lang="en-US" altLang="zh-CN" sz="3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    </a:t>
            </a:r>
            <a:r>
              <a:rPr lang="en-US" altLang="zh-CN" sz="3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fixed3</a:t>
            </a:r>
            <a:r>
              <a:rPr lang="en-US" altLang="zh-CN" sz="3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3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worldNormal</a:t>
            </a:r>
            <a:r>
              <a:rPr lang="en-US" altLang="zh-CN" sz="3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= </a:t>
            </a:r>
            <a:r>
              <a:rPr lang="en-US" altLang="zh-CN" sz="300" b="0" dirty="0">
                <a:solidFill>
                  <a:srgbClr val="0451A5"/>
                </a:solidFill>
                <a:effectLst/>
                <a:latin typeface="Fira Code" panose="020B0809050000020004" pitchFamily="49" charset="0"/>
              </a:rPr>
              <a:t>normalize</a:t>
            </a:r>
            <a:r>
              <a:rPr lang="en-US" altLang="zh-CN" sz="3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altLang="zh-CN" sz="300" b="0" dirty="0" err="1">
                <a:solidFill>
                  <a:srgbClr val="0451A5"/>
                </a:solidFill>
                <a:effectLst/>
                <a:latin typeface="Fira Code" panose="020B0809050000020004" pitchFamily="49" charset="0"/>
              </a:rPr>
              <a:t>mul</a:t>
            </a:r>
            <a:r>
              <a:rPr lang="en-US" altLang="zh-CN" sz="3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</a:t>
            </a:r>
          </a:p>
          <a:p>
            <a:r>
              <a:rPr lang="en-US" altLang="zh-CN" sz="3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        </a:t>
            </a:r>
            <a:r>
              <a:rPr lang="en-US" altLang="zh-CN" sz="3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float3x3</a:t>
            </a:r>
            <a:r>
              <a:rPr lang="en-US" altLang="zh-CN" sz="3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altLang="zh-CN" sz="3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i.worldTangent.x</a:t>
            </a:r>
            <a:r>
              <a:rPr lang="en-US" altLang="zh-CN" sz="3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, </a:t>
            </a:r>
            <a:r>
              <a:rPr lang="en-US" altLang="zh-CN" sz="3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i.worldB.x</a:t>
            </a:r>
            <a:r>
              <a:rPr lang="en-US" altLang="zh-CN" sz="3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, </a:t>
            </a:r>
            <a:r>
              <a:rPr lang="en-US" altLang="zh-CN" sz="3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i.worldNormal.x</a:t>
            </a:r>
            <a:r>
              <a:rPr lang="en-US" altLang="zh-CN" sz="3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,</a:t>
            </a:r>
          </a:p>
          <a:p>
            <a:r>
              <a:rPr lang="en-US" altLang="zh-CN" sz="3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        </a:t>
            </a:r>
            <a:r>
              <a:rPr lang="en-US" altLang="zh-CN" sz="3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i.worldTangent.y</a:t>
            </a:r>
            <a:r>
              <a:rPr lang="en-US" altLang="zh-CN" sz="3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, </a:t>
            </a:r>
            <a:r>
              <a:rPr lang="en-US" altLang="zh-CN" sz="3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i.worldB.y</a:t>
            </a:r>
            <a:r>
              <a:rPr lang="en-US" altLang="zh-CN" sz="3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, </a:t>
            </a:r>
            <a:r>
              <a:rPr lang="en-US" altLang="zh-CN" sz="3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i.worldNormal.y</a:t>
            </a:r>
            <a:r>
              <a:rPr lang="en-US" altLang="zh-CN" sz="3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,</a:t>
            </a:r>
          </a:p>
          <a:p>
            <a:r>
              <a:rPr lang="en-US" altLang="zh-CN" sz="3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        </a:t>
            </a:r>
            <a:r>
              <a:rPr lang="en-US" altLang="zh-CN" sz="3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i.worldTangent.z</a:t>
            </a:r>
            <a:r>
              <a:rPr lang="en-US" altLang="zh-CN" sz="3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, </a:t>
            </a:r>
            <a:r>
              <a:rPr lang="en-US" altLang="zh-CN" sz="3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i.worldB.z</a:t>
            </a:r>
            <a:r>
              <a:rPr lang="en-US" altLang="zh-CN" sz="3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, </a:t>
            </a:r>
            <a:r>
              <a:rPr lang="en-US" altLang="zh-CN" sz="3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i.worldNormal.z</a:t>
            </a:r>
            <a:r>
              <a:rPr lang="en-US" altLang="zh-CN" sz="3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</a:t>
            </a:r>
          </a:p>
          <a:p>
            <a:r>
              <a:rPr lang="en-US" altLang="zh-CN" sz="3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    , </a:t>
            </a:r>
            <a:r>
              <a:rPr lang="en-US" altLang="zh-CN" sz="3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unpackedNormal</a:t>
            </a:r>
            <a:r>
              <a:rPr lang="en-US" altLang="zh-CN" sz="3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));</a:t>
            </a:r>
          </a:p>
          <a:p>
            <a:r>
              <a:rPr lang="en-US" altLang="zh-CN" sz="3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    </a:t>
            </a:r>
            <a:r>
              <a:rPr lang="en-US" altLang="zh-CN" sz="3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fixed3</a:t>
            </a:r>
            <a:r>
              <a:rPr lang="en-US" altLang="zh-CN" sz="3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3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viewNormal</a:t>
            </a:r>
            <a:r>
              <a:rPr lang="en-US" altLang="zh-CN" sz="3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= </a:t>
            </a:r>
            <a:r>
              <a:rPr lang="en-US" altLang="zh-CN" sz="300" b="0" dirty="0" err="1">
                <a:solidFill>
                  <a:srgbClr val="0451A5"/>
                </a:solidFill>
                <a:effectLst/>
                <a:latin typeface="Fira Code" panose="020B0809050000020004" pitchFamily="49" charset="0"/>
              </a:rPr>
              <a:t>mul</a:t>
            </a:r>
            <a:r>
              <a:rPr lang="en-US" altLang="zh-CN" sz="3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(UNITY_MATRIX_V, </a:t>
            </a:r>
            <a:r>
              <a:rPr lang="en-US" altLang="zh-CN" sz="3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fixed4</a:t>
            </a:r>
            <a:r>
              <a:rPr lang="en-US" altLang="zh-CN" sz="3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altLang="zh-CN" sz="3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worldNormal</a:t>
            </a:r>
            <a:r>
              <a:rPr lang="en-US" altLang="zh-CN" sz="3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, .0)).</a:t>
            </a:r>
            <a:r>
              <a:rPr lang="en-US" altLang="zh-CN" sz="3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xyz</a:t>
            </a:r>
            <a:r>
              <a:rPr lang="en-US" altLang="zh-CN" sz="3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;</a:t>
            </a:r>
          </a:p>
          <a:p>
            <a:r>
              <a:rPr lang="en-US" altLang="zh-CN" sz="3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    </a:t>
            </a:r>
            <a:r>
              <a:rPr lang="en-US" altLang="zh-CN" sz="3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fixed3</a:t>
            </a:r>
            <a:r>
              <a:rPr lang="en-US" altLang="zh-CN" sz="3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color = </a:t>
            </a:r>
            <a:r>
              <a:rPr lang="en-US" altLang="zh-CN" sz="300" b="0" dirty="0">
                <a:solidFill>
                  <a:srgbClr val="0451A5"/>
                </a:solidFill>
                <a:effectLst/>
                <a:latin typeface="Fira Code" panose="020B0809050000020004" pitchFamily="49" charset="0"/>
              </a:rPr>
              <a:t>tex2D</a:t>
            </a:r>
            <a:r>
              <a:rPr lang="en-US" altLang="zh-CN" sz="3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(_</a:t>
            </a:r>
            <a:r>
              <a:rPr lang="en-US" altLang="zh-CN" sz="3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MatCap</a:t>
            </a:r>
            <a:r>
              <a:rPr lang="en-US" altLang="zh-CN" sz="3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, </a:t>
            </a:r>
            <a:r>
              <a:rPr lang="en-US" altLang="zh-CN" sz="3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viewNormal.xy</a:t>
            </a:r>
            <a:r>
              <a:rPr lang="en-US" altLang="zh-CN" sz="3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* .5 + .5).</a:t>
            </a:r>
            <a:r>
              <a:rPr lang="en-US" altLang="zh-CN" sz="3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rgb</a:t>
            </a:r>
            <a:r>
              <a:rPr lang="en-US" altLang="zh-CN" sz="3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;</a:t>
            </a:r>
          </a:p>
          <a:p>
            <a:r>
              <a:rPr lang="en-US" altLang="zh-CN" sz="3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                return</a:t>
            </a:r>
            <a:r>
              <a:rPr lang="en-US" altLang="zh-CN" sz="3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3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fixed4</a:t>
            </a:r>
            <a:r>
              <a:rPr lang="en-US" altLang="zh-CN" sz="3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(color,1.0);</a:t>
            </a:r>
          </a:p>
          <a:p>
            <a:r>
              <a:rPr lang="en-US" altLang="zh-CN" sz="3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}</a:t>
            </a:r>
          </a:p>
          <a:p>
            <a:r>
              <a:rPr lang="en-US" altLang="zh-CN" sz="3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</a:t>
            </a:r>
            <a:r>
              <a:rPr lang="en-US" altLang="zh-CN" sz="3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ENDCG</a:t>
            </a:r>
            <a:endParaRPr lang="en-US" altLang="zh-CN" sz="300" b="0" dirty="0">
              <a:solidFill>
                <a:srgbClr val="000000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altLang="zh-CN" sz="3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}</a:t>
            </a:r>
          </a:p>
          <a:p>
            <a:r>
              <a:rPr lang="en-US" altLang="zh-CN" sz="3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}</a:t>
            </a:r>
          </a:p>
          <a:p>
            <a:r>
              <a:rPr lang="en-US" altLang="zh-CN" sz="3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}</a:t>
            </a:r>
          </a:p>
          <a:p>
            <a:br>
              <a:rPr lang="en-US" altLang="zh-CN" sz="3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</a:br>
            <a:endParaRPr lang="en-US" altLang="zh-CN" sz="300" b="0" dirty="0">
              <a:solidFill>
                <a:srgbClr val="000000"/>
              </a:solidFill>
              <a:effectLst/>
              <a:latin typeface="Fira Code" panose="020B0809050000020004" pitchFamily="49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C5B47D4-806A-4086-A3E1-A21E0841CC40}"/>
              </a:ext>
            </a:extLst>
          </p:cNvPr>
          <p:cNvSpPr/>
          <p:nvPr/>
        </p:nvSpPr>
        <p:spPr>
          <a:xfrm>
            <a:off x="5388114" y="3744695"/>
            <a:ext cx="1415772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参考答案</a:t>
            </a:r>
          </a:p>
        </p:txBody>
      </p:sp>
    </p:spTree>
    <p:extLst>
      <p:ext uri="{BB962C8B-B14F-4D97-AF65-F5344CB8AC3E}">
        <p14:creationId xmlns:p14="http://schemas.microsoft.com/office/powerpoint/2010/main" val="320927132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093316-9471-421E-B8FD-99E4FBB419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CubeMap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FFF5DC4-2921-4829-87E9-BE5B8C85C2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64879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6A79657C-A9FF-40DE-9582-02AEE5AD5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再谈</a:t>
            </a:r>
            <a:r>
              <a:rPr lang="en-US" altLang="zh-CN" dirty="0" err="1"/>
              <a:t>CubeMap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0175B37D-0CD8-415A-A482-9190DC8376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B254E71-1C8C-489C-B02E-5E4DCAC6CB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209" y="2073435"/>
            <a:ext cx="9573584" cy="4106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0092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1419BE9-6DD5-4558-88D1-F5A77BB92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Projections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7A1C56B-1B94-425B-A921-9D4F7DA144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59575" y="1779705"/>
            <a:ext cx="3043909" cy="4400432"/>
          </a:xfrm>
        </p:spPr>
        <p:txBody>
          <a:bodyPr/>
          <a:lstStyle/>
          <a:p>
            <a:r>
              <a:rPr lang="en-US" altLang="zh-CN" dirty="0"/>
              <a:t>Spherical</a:t>
            </a:r>
          </a:p>
          <a:p>
            <a:r>
              <a:rPr lang="en-US" altLang="zh-CN" dirty="0"/>
              <a:t>Cylindrical</a:t>
            </a:r>
          </a:p>
          <a:p>
            <a:r>
              <a:rPr lang="en-US" altLang="zh-CN" dirty="0"/>
              <a:t>Planar</a:t>
            </a:r>
          </a:p>
          <a:p>
            <a:r>
              <a:rPr lang="en-US" altLang="zh-CN" dirty="0"/>
              <a:t>Natural</a:t>
            </a:r>
          </a:p>
          <a:p>
            <a:endParaRPr lang="en-US" altLang="zh-CN" dirty="0"/>
          </a:p>
          <a:p>
            <a:r>
              <a:rPr lang="en-US" altLang="zh-CN" dirty="0"/>
              <a:t>Always generated by model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999D187-0574-4F03-80FD-6F1DEAAE6B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728" y="2088633"/>
            <a:ext cx="6901181" cy="38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75726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5CCDFAD-7D0F-4404-9DE6-35662527B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再谈</a:t>
            </a:r>
            <a:r>
              <a:rPr lang="en-US" altLang="zh-CN" dirty="0" err="1"/>
              <a:t>CubeMap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46F44D3-7490-4A67-B890-DB1BC57718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9043" y="1899384"/>
            <a:ext cx="5645056" cy="4154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19979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74122D-A40A-43F3-84EC-597313920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采样反射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EFC8DCB-DCA9-40E2-B945-10FE482D4C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8595360" cy="1043275"/>
          </a:xfrm>
        </p:spPr>
        <p:txBody>
          <a:bodyPr>
            <a:normAutofit/>
          </a:bodyPr>
          <a:lstStyle/>
          <a:p>
            <a:r>
              <a:rPr lang="zh-CN" altLang="en-US" sz="2000" dirty="0"/>
              <a:t>视线投射到物体表面上，看到的是经过法线反射之后的结果</a:t>
            </a:r>
            <a:endParaRPr lang="en-US" altLang="zh-CN" sz="2000" dirty="0"/>
          </a:p>
          <a:p>
            <a:r>
              <a:rPr lang="zh-CN" altLang="en-US" sz="2000" dirty="0"/>
              <a:t>所以直接使用</a:t>
            </a:r>
            <a:r>
              <a:rPr lang="en-US" altLang="zh-CN" sz="2000" dirty="0"/>
              <a:t>reflect</a:t>
            </a:r>
            <a:r>
              <a:rPr lang="zh-CN" altLang="en-US" sz="2000" dirty="0"/>
              <a:t>就可以得到反射向量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6F5C1DF-76AB-45B2-99E7-3D9D84497A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0258" y="2876299"/>
            <a:ext cx="6238587" cy="3489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3613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BB0791C-4B8C-4485-BE74-40874E90B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196BFCF-038F-47CA-9C1A-B6379AA693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64DB606-1D7C-45DF-84BB-18CBB7E335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920" y="1691321"/>
            <a:ext cx="4768316" cy="497336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B516D09-6332-494D-82BC-5449A789E2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5396" y="2475113"/>
            <a:ext cx="5288946" cy="3058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27850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94B49A-2B5E-4058-BDB5-3D20E6FD1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texCUBElod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7047D67-F2B2-4CAD-87BC-9EB6672533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8595360" cy="1884032"/>
          </a:xfrm>
        </p:spPr>
        <p:txBody>
          <a:bodyPr>
            <a:normAutofit/>
          </a:bodyPr>
          <a:lstStyle/>
          <a:p>
            <a:r>
              <a:rPr lang="en-US" altLang="zh-CN" sz="2400" dirty="0" err="1"/>
              <a:t>texCUBElod</a:t>
            </a:r>
            <a:r>
              <a:rPr lang="en-US" altLang="zh-CN" sz="2400" dirty="0"/>
              <a:t>(_Cube, float4)</a:t>
            </a:r>
          </a:p>
          <a:p>
            <a:r>
              <a:rPr lang="en-US" altLang="zh-CN" sz="2400" dirty="0"/>
              <a:t>float4</a:t>
            </a:r>
            <a:r>
              <a:rPr lang="zh-CN" altLang="en-US" sz="2400" dirty="0"/>
              <a:t>的前三个参数是采样的向量，第四个参数是纹理级别</a:t>
            </a:r>
            <a:endParaRPr lang="en-US" altLang="zh-CN" sz="2400" dirty="0"/>
          </a:p>
          <a:p>
            <a:r>
              <a:rPr lang="zh-CN" altLang="en-US" sz="2400" dirty="0"/>
              <a:t>可以看成是模糊程度，实际也是用</a:t>
            </a:r>
            <a:r>
              <a:rPr lang="en-US" altLang="zh-CN" sz="2400" dirty="0"/>
              <a:t>mipmap</a:t>
            </a:r>
            <a:r>
              <a:rPr lang="zh-CN" altLang="en-US" sz="2400" dirty="0"/>
              <a:t>实现的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4735E5A-0441-481E-966D-FF980FCB03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347" y="3516450"/>
            <a:ext cx="2481427" cy="287917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E187DF2-65B6-4FA6-A80A-CEF6052BE0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165" y="3516450"/>
            <a:ext cx="2308907" cy="287917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304AC50-9DF6-4FC7-BF5B-14E710A2CF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4463" y="3516450"/>
            <a:ext cx="2334283" cy="2870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75963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D8A926-853B-4B88-A0EA-AC66B4AA2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从摄像机生成</a:t>
            </a:r>
            <a:r>
              <a:rPr lang="en-US" altLang="zh-CN" dirty="0" err="1"/>
              <a:t>CubeMap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135AE25-1911-409C-ACE2-1B02163FFD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将脚本放到</a:t>
            </a:r>
            <a:r>
              <a:rPr lang="en-US" altLang="zh-CN" dirty="0"/>
              <a:t>Editor</a:t>
            </a:r>
            <a:r>
              <a:rPr lang="zh-CN" altLang="en-US" dirty="0"/>
              <a:t>文件夹下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EDE515C-EFD6-478F-B744-C355E7AB7C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441" y="2370821"/>
            <a:ext cx="8315517" cy="3946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45260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7880FC6-9583-4AE0-890F-EB1ED5D89C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从摄像机生成</a:t>
            </a:r>
            <a:r>
              <a:rPr lang="en-US" altLang="zh-CN" dirty="0" err="1"/>
              <a:t>CubeMap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B5B0200-1045-4E6B-A59C-328158F4CC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5977352"/>
            <a:ext cx="8595360" cy="613691"/>
          </a:xfrm>
        </p:spPr>
        <p:txBody>
          <a:bodyPr>
            <a:normAutofit/>
          </a:bodyPr>
          <a:lstStyle/>
          <a:p>
            <a:r>
              <a:rPr lang="zh-CN" altLang="en-US" dirty="0"/>
              <a:t>在</a:t>
            </a:r>
            <a:r>
              <a:rPr lang="en-US" altLang="zh-CN" dirty="0" err="1"/>
              <a:t>GameObject</a:t>
            </a:r>
            <a:r>
              <a:rPr lang="en-US" altLang="zh-CN" dirty="0"/>
              <a:t>/Render into </a:t>
            </a:r>
            <a:r>
              <a:rPr lang="en-US" altLang="zh-CN" dirty="0" err="1"/>
              <a:t>Cubemap</a:t>
            </a:r>
            <a:r>
              <a:rPr lang="zh-CN" altLang="en-US" dirty="0"/>
              <a:t>即可打开这一窗口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700342A-6973-4305-B1ED-4C9AF2B842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483" y="1828800"/>
            <a:ext cx="7315200" cy="4094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09429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DFABD05B-A561-455E-8C56-03632039AC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3101" y="1530892"/>
            <a:ext cx="2714645" cy="408149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FC0E370-946E-44C3-99F7-A93220AE6B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3863" y="4688601"/>
            <a:ext cx="3741466" cy="184756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84DD3AD-3787-4C70-AB9C-119B8DF307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9336" y="321833"/>
            <a:ext cx="2670519" cy="4191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50753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E01145-F8A8-4232-B0F7-AC5C35062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Render Texture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91BC049-6484-4CB7-A510-6E51002957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768911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F80EAC70-AFD7-4CE3-9675-D6C279238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从场景生成贴图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63618C06-4EE0-4073-BA3F-B6E96B1B77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/>
              <a:t>我们有些时候希望在场景上对一些东西采样。</a:t>
            </a:r>
            <a:endParaRPr lang="en-US" altLang="zh-CN" sz="2400" dirty="0"/>
          </a:p>
          <a:p>
            <a:r>
              <a:rPr lang="zh-CN" altLang="en-US" sz="2400" dirty="0"/>
              <a:t>比如一个镜子，或者某个投影仪。</a:t>
            </a:r>
            <a:endParaRPr lang="en-US" altLang="zh-CN" sz="2400" dirty="0"/>
          </a:p>
          <a:p>
            <a:r>
              <a:rPr lang="zh-CN" altLang="en-US" sz="2400" dirty="0"/>
              <a:t>现代</a:t>
            </a:r>
            <a:r>
              <a:rPr lang="en-US" altLang="zh-CN" sz="2400" dirty="0"/>
              <a:t>GPU</a:t>
            </a:r>
            <a:r>
              <a:rPr lang="zh-CN" altLang="en-US" sz="2400" dirty="0"/>
              <a:t>支持将整个三维场景渲染到中间缓冲中，即渲染目标纹理（</a:t>
            </a:r>
            <a:r>
              <a:rPr lang="en-US" altLang="zh-CN" sz="2400" dirty="0"/>
              <a:t>Render Target Texture</a:t>
            </a:r>
            <a:r>
              <a:rPr lang="zh-CN" altLang="en-US" sz="2400" dirty="0"/>
              <a:t>，</a:t>
            </a:r>
            <a:r>
              <a:rPr lang="en-US" altLang="zh-CN" sz="2400" dirty="0"/>
              <a:t>RTT</a:t>
            </a:r>
            <a:r>
              <a:rPr lang="zh-CN" altLang="en-US" sz="2400" dirty="0"/>
              <a:t>）</a:t>
            </a:r>
            <a:endParaRPr lang="en-US" altLang="zh-CN" sz="2400" dirty="0"/>
          </a:p>
          <a:p>
            <a:r>
              <a:rPr lang="zh-CN" altLang="en-US" sz="2400" dirty="0"/>
              <a:t>有两种方法获取渲染纹理：</a:t>
            </a:r>
            <a:endParaRPr lang="en-US" altLang="zh-CN" sz="2400" dirty="0"/>
          </a:p>
          <a:p>
            <a:pPr lvl="1"/>
            <a:r>
              <a:rPr lang="zh-CN" altLang="en-US" sz="2000" dirty="0"/>
              <a:t>基于摄像机的渲染目标</a:t>
            </a:r>
            <a:endParaRPr lang="en-US" altLang="zh-CN" sz="2000" dirty="0"/>
          </a:p>
          <a:p>
            <a:pPr lvl="1"/>
            <a:r>
              <a:rPr lang="en-US" altLang="zh-CN" sz="2000" dirty="0" err="1"/>
              <a:t>GrabPass</a:t>
            </a:r>
            <a:r>
              <a:rPr lang="zh-CN" altLang="en-US" sz="2000" dirty="0"/>
              <a:t>或</a:t>
            </a:r>
            <a:r>
              <a:rPr lang="en-US" altLang="zh-CN" sz="2000" dirty="0" err="1"/>
              <a:t>OnRenderImage</a:t>
            </a:r>
            <a:r>
              <a:rPr lang="zh-CN" altLang="en-US" sz="2000" dirty="0"/>
              <a:t>方法</a:t>
            </a:r>
            <a:endParaRPr lang="en-US" altLang="zh-CN" sz="2000" dirty="0"/>
          </a:p>
          <a:p>
            <a:r>
              <a:rPr lang="zh-CN" altLang="en-US" sz="2400" dirty="0"/>
              <a:t>我们先介绍第一种。</a:t>
            </a:r>
          </a:p>
        </p:txBody>
      </p:sp>
    </p:spTree>
    <p:extLst>
      <p:ext uri="{BB962C8B-B14F-4D97-AF65-F5344CB8AC3E}">
        <p14:creationId xmlns:p14="http://schemas.microsoft.com/office/powerpoint/2010/main" val="155233873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B8DE23-9E0B-43D6-A927-65702E77BD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D000B92-C91D-4C45-A999-69CE6EFE4B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BD54EE6-BC2C-4952-AE3C-24BF64A547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103" y="601356"/>
            <a:ext cx="4390225" cy="421580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18F9062-FAD1-494B-887D-F356699E1E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7426" y="601356"/>
            <a:ext cx="3466751" cy="413160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2685508-0A4D-4715-A98C-ADAB37BFE7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4176" y="641612"/>
            <a:ext cx="3126763" cy="3905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1424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D01DE0-3E62-45AD-A4A3-B52F07BA72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Projections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3D1982C-C61B-4454-88F2-D9E14E49AE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0407" y="1978868"/>
            <a:ext cx="4425992" cy="4568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24325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C1243F-544F-42F6-B23C-323B92AC2E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7D664EC-2E0F-4728-88F6-1E9EFD1535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15033CE-B57A-4DFF-9827-EC52820E31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888" y="2718652"/>
            <a:ext cx="5104733" cy="321172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E331916-74CB-4BF9-9919-759CF9AA7C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7534" y="2718652"/>
            <a:ext cx="2838764" cy="3212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02226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9817400-123F-493C-AE94-F8C884135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作业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4902614-6499-43D9-AF64-887FF16BDC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1"/>
            <a:ext cx="8595360" cy="1442174"/>
          </a:xfrm>
        </p:spPr>
        <p:txBody>
          <a:bodyPr/>
          <a:lstStyle/>
          <a:p>
            <a:r>
              <a:rPr lang="zh-CN" altLang="en-US" dirty="0"/>
              <a:t>完成一个镜面效果。</a:t>
            </a:r>
            <a:endParaRPr lang="en-US" altLang="zh-CN" dirty="0"/>
          </a:p>
          <a:p>
            <a:r>
              <a:rPr lang="zh-CN" altLang="en-US" dirty="0"/>
              <a:t>思路：从镜中放一个摄像头，把</a:t>
            </a:r>
            <a:r>
              <a:rPr lang="en-US" altLang="zh-CN" dirty="0" err="1"/>
              <a:t>RenderTex</a:t>
            </a:r>
            <a:r>
              <a:rPr lang="zh-CN" altLang="en-US" dirty="0"/>
              <a:t>的</a:t>
            </a:r>
            <a:r>
              <a:rPr lang="en-US" altLang="zh-CN" dirty="0"/>
              <a:t>x</a:t>
            </a:r>
            <a:r>
              <a:rPr lang="zh-CN" altLang="en-US" dirty="0"/>
              <a:t>水平翻转后映射出来</a:t>
            </a:r>
            <a:endParaRPr lang="en-US" altLang="zh-CN" dirty="0"/>
          </a:p>
          <a:p>
            <a:r>
              <a:rPr lang="zh-CN" altLang="en-US" dirty="0"/>
              <a:t>代码太简单了，不写了</a:t>
            </a:r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108F8E1-A605-4A01-AF57-57C69EBC7B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1872" y="3178921"/>
            <a:ext cx="3705982" cy="338158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A6686F0-A9B0-40BA-AF09-BD8E15D447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4084" y="3322918"/>
            <a:ext cx="4293148" cy="3093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9224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91972F78-75AB-4D3A-9EE0-BFC6EE12C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More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More…</a:t>
            </a:r>
            <a:endParaRPr lang="zh-CN" altLang="en-US" dirty="0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7249BC9C-FBD4-4659-BD32-1CF1FC3B99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181717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2F70C024-58A0-47D0-9EEF-C750408094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Mipmap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2B705001-2BFA-460A-B55D-630E022130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1"/>
            <a:ext cx="8595360" cy="2022438"/>
          </a:xfrm>
        </p:spPr>
        <p:txBody>
          <a:bodyPr/>
          <a:lstStyle/>
          <a:p>
            <a:r>
              <a:rPr lang="en-US" altLang="zh-CN" dirty="0"/>
              <a:t>Mipmap</a:t>
            </a:r>
            <a:r>
              <a:rPr lang="zh-CN" altLang="en-US" dirty="0"/>
              <a:t>是一个对求平均值的优化，可以用来解决走样问题。</a:t>
            </a:r>
            <a:endParaRPr lang="en-US" altLang="zh-CN" dirty="0"/>
          </a:p>
          <a:p>
            <a:r>
              <a:rPr lang="zh-CN" altLang="en-US" dirty="0"/>
              <a:t>如何应用</a:t>
            </a:r>
            <a:r>
              <a:rPr lang="en-US" altLang="zh-CN" dirty="0"/>
              <a:t>mipmap</a:t>
            </a:r>
            <a:r>
              <a:rPr lang="zh-CN" altLang="en-US" dirty="0"/>
              <a:t>在过滤上？</a:t>
            </a:r>
            <a:endParaRPr lang="en-US" alt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A1A8837-7281-4A95-BF81-2F418388C9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7031" y="3018058"/>
            <a:ext cx="4795823" cy="3365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14452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57301D5-07E6-4C77-AF6C-E183779D8B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Height Map to Normal Map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9143F4A-D70A-4C84-87EC-E25AF45F72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如何把一张高度图转换为法线贴图？</a:t>
            </a:r>
          </a:p>
        </p:txBody>
      </p:sp>
    </p:spTree>
    <p:extLst>
      <p:ext uri="{BB962C8B-B14F-4D97-AF65-F5344CB8AC3E}">
        <p14:creationId xmlns:p14="http://schemas.microsoft.com/office/powerpoint/2010/main" val="364514693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A316C9-65F9-4094-94FA-421CD7BAC5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RayMarching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64E15C6-A175-4989-94C4-9A2F975B52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1388" y="1828800"/>
            <a:ext cx="4505844" cy="4351337"/>
          </a:xfrm>
        </p:spPr>
        <p:txBody>
          <a:bodyPr/>
          <a:lstStyle/>
          <a:p>
            <a:r>
              <a:rPr lang="zh-CN" altLang="en-US" dirty="0"/>
              <a:t>基本思想：从当前点出发，沿</a:t>
            </a:r>
            <a:r>
              <a:rPr lang="en-US" altLang="zh-CN" dirty="0" err="1"/>
              <a:t>ViewDir</a:t>
            </a:r>
            <a:r>
              <a:rPr lang="zh-CN" altLang="en-US" dirty="0"/>
              <a:t>迭代</a:t>
            </a:r>
            <a:endParaRPr lang="en-US" altLang="zh-CN" dirty="0"/>
          </a:p>
          <a:p>
            <a:r>
              <a:rPr lang="zh-CN" altLang="en-US" dirty="0"/>
              <a:t>如果相邻两个点分别位于表面的两侧，则说明产生交点</a:t>
            </a:r>
            <a:endParaRPr lang="en-US" altLang="zh-CN" dirty="0"/>
          </a:p>
          <a:p>
            <a:r>
              <a:rPr lang="zh-CN" altLang="en-US" dirty="0"/>
              <a:t>此时，可以取其中一个点，或根据高度进行插值操作。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7F3FFA6-D45D-44B4-9CCE-036AD4EDC6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3176" y="1720472"/>
            <a:ext cx="3636819" cy="227661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8C54147-EEFE-49EB-A964-60B6E5A04F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3176" y="4313390"/>
            <a:ext cx="3322401" cy="1785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38803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19A95AB-ADD3-4EBA-A52E-04D25B3594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RayMarching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9292940-5BB9-4966-AD0F-188F3DF695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66496" y="1828800"/>
            <a:ext cx="3290735" cy="4351337"/>
          </a:xfrm>
        </p:spPr>
        <p:txBody>
          <a:bodyPr>
            <a:normAutofit/>
          </a:bodyPr>
          <a:lstStyle/>
          <a:p>
            <a:r>
              <a:rPr lang="zh-CN" altLang="en-US" sz="2400" dirty="0"/>
              <a:t>优点：</a:t>
            </a:r>
            <a:endParaRPr lang="en-US" altLang="zh-CN" sz="2400" dirty="0"/>
          </a:p>
          <a:p>
            <a:pPr lvl="1"/>
            <a:r>
              <a:rPr lang="zh-CN" altLang="en-US" sz="2000" dirty="0"/>
              <a:t>效果好</a:t>
            </a:r>
            <a:endParaRPr lang="en-US" altLang="zh-CN" sz="2000" dirty="0"/>
          </a:p>
          <a:p>
            <a:pPr lvl="1"/>
            <a:r>
              <a:rPr lang="zh-CN" altLang="en-US" sz="2000" dirty="0"/>
              <a:t>一定程度上回避了高度突变问题</a:t>
            </a:r>
            <a:endParaRPr lang="en-US" altLang="zh-CN" sz="2000" dirty="0"/>
          </a:p>
          <a:p>
            <a:r>
              <a:rPr lang="zh-CN" altLang="en-US" sz="2400" dirty="0"/>
              <a:t>缺点：</a:t>
            </a:r>
            <a:endParaRPr lang="en-US" altLang="zh-CN" sz="2400" dirty="0"/>
          </a:p>
          <a:p>
            <a:pPr lvl="1"/>
            <a:r>
              <a:rPr lang="zh-CN" altLang="en-US" sz="2000" dirty="0"/>
              <a:t>慢</a:t>
            </a:r>
            <a:endParaRPr lang="en-US" altLang="zh-CN" sz="2000" dirty="0"/>
          </a:p>
          <a:p>
            <a:pPr lvl="1"/>
            <a:r>
              <a:rPr lang="zh-CN" altLang="en-US" sz="2000" dirty="0"/>
              <a:t>如果变化过于剧烈，可能遗漏交点</a:t>
            </a:r>
            <a:endParaRPr lang="en-US" altLang="zh-CN" sz="2000" dirty="0"/>
          </a:p>
          <a:p>
            <a:r>
              <a:rPr lang="zh-CN" altLang="en-US" sz="2400" dirty="0"/>
              <a:t>需要控制好迭代粒度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A48515D-EA9D-4FE9-A358-13DE2D1031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6015" y="2085775"/>
            <a:ext cx="4690189" cy="2876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20886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F4E314-53BD-4543-B8DF-169986A790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01214"/>
            <a:ext cx="9692640" cy="1325562"/>
          </a:xfrm>
        </p:spPr>
        <p:txBody>
          <a:bodyPr/>
          <a:lstStyle/>
          <a:p>
            <a:r>
              <a:rPr lang="en-US" altLang="zh-CN" dirty="0"/>
              <a:t>Reference / Materials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6DA7BB4-F700-4763-AF6C-92EFF93D1D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9563642" cy="4523591"/>
          </a:xfrm>
        </p:spPr>
        <p:txBody>
          <a:bodyPr>
            <a:normAutofit/>
          </a:bodyPr>
          <a:lstStyle/>
          <a:p>
            <a:r>
              <a:rPr lang="en-US" altLang="zh-CN" sz="2000" dirty="0">
                <a:hlinkClick r:id="rId2"/>
              </a:rPr>
              <a:t>https://spiderlili.com/2020/03/01/tech-art-tips-tricks-all-about-displacement-normal-bump-maps/</a:t>
            </a:r>
            <a:r>
              <a:rPr lang="en-US" altLang="zh-CN" sz="2000" dirty="0"/>
              <a:t> </a:t>
            </a:r>
            <a:r>
              <a:rPr lang="zh-CN" altLang="en-US" sz="2000" dirty="0"/>
              <a:t> </a:t>
            </a:r>
            <a:r>
              <a:rPr lang="en-US" altLang="zh-CN" sz="2000" dirty="0"/>
              <a:t>Bump map, normal map, height map, displacement map</a:t>
            </a:r>
          </a:p>
          <a:p>
            <a:r>
              <a:rPr lang="en-US" altLang="zh-CN" sz="2000" dirty="0">
                <a:hlinkClick r:id="rId3"/>
              </a:rPr>
              <a:t>https://learnopengl-cn.github.io/05%20Advanced%20Lighting/05%20Parallax%20Mapping/</a:t>
            </a:r>
            <a:r>
              <a:rPr lang="en-US" altLang="zh-CN" sz="2000" dirty="0"/>
              <a:t> </a:t>
            </a:r>
            <a:r>
              <a:rPr lang="en-US" altLang="zh-CN" sz="2000" dirty="0" err="1"/>
              <a:t>learnopengl</a:t>
            </a:r>
            <a:r>
              <a:rPr lang="zh-CN" altLang="en-US" sz="2000" dirty="0"/>
              <a:t>上对视差贴图的介绍</a:t>
            </a:r>
            <a:endParaRPr lang="en-US" altLang="zh-CN" sz="2000" dirty="0"/>
          </a:p>
          <a:p>
            <a:r>
              <a:rPr lang="en-US" altLang="zh-CN" sz="2000" dirty="0">
                <a:hlinkClick r:id="rId4"/>
              </a:rPr>
              <a:t>https://catlikecoding.com/unity/tutorials/rendering/part-20/</a:t>
            </a:r>
            <a:r>
              <a:rPr lang="en-US" altLang="zh-CN" sz="2000" dirty="0"/>
              <a:t> </a:t>
            </a:r>
            <a:r>
              <a:rPr lang="zh-CN" altLang="en-US" sz="2000" dirty="0"/>
              <a:t>视差贴图和</a:t>
            </a:r>
            <a:r>
              <a:rPr lang="en-US" altLang="zh-CN" sz="2000" dirty="0" err="1"/>
              <a:t>RayMarching</a:t>
            </a:r>
            <a:endParaRPr lang="en-US" altLang="zh-CN" sz="2000" dirty="0"/>
          </a:p>
          <a:p>
            <a:r>
              <a:rPr lang="en-US" altLang="zh-CN" sz="2000" dirty="0">
                <a:hlinkClick r:id="rId5"/>
              </a:rPr>
              <a:t>https://www.programmersought.com/article/67345070260/</a:t>
            </a:r>
            <a:r>
              <a:rPr lang="en-US" altLang="zh-CN" sz="2000" dirty="0"/>
              <a:t> </a:t>
            </a:r>
            <a:r>
              <a:rPr lang="en-US" altLang="zh-CN" sz="2000" dirty="0" err="1"/>
              <a:t>cubemap</a:t>
            </a:r>
            <a:endParaRPr lang="en-US" altLang="zh-CN" sz="2000" dirty="0"/>
          </a:p>
          <a:p>
            <a:r>
              <a:rPr lang="en-US" altLang="zh-CN" sz="2000" dirty="0">
                <a:hlinkClick r:id="rId6"/>
              </a:rPr>
              <a:t>https://blog.theknightsofunity.com/practical-use-of-render-textures/</a:t>
            </a:r>
            <a:r>
              <a:rPr lang="en-US" altLang="zh-CN" sz="2000" dirty="0"/>
              <a:t> Render Textures</a:t>
            </a:r>
            <a:r>
              <a:rPr lang="zh-CN" altLang="en-US" sz="2000" dirty="0"/>
              <a:t>的一些神奇效果</a:t>
            </a:r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95702332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87124E-4ECD-4783-B2B9-20B81B466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大作业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D14E9CC-FECD-4CBA-A258-588FDFD54F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自己写一个效果</a:t>
            </a:r>
            <a:endParaRPr lang="en-US" altLang="zh-CN" dirty="0"/>
          </a:p>
          <a:p>
            <a:r>
              <a:rPr lang="zh-CN" altLang="en-US" dirty="0"/>
              <a:t>我们已经学了不少东西了</a:t>
            </a:r>
          </a:p>
        </p:txBody>
      </p:sp>
    </p:spTree>
    <p:extLst>
      <p:ext uri="{BB962C8B-B14F-4D97-AF65-F5344CB8AC3E}">
        <p14:creationId xmlns:p14="http://schemas.microsoft.com/office/powerpoint/2010/main" val="81089937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B98BCC-09D3-4E46-A4D4-2EECA9553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预告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0FD47D8-CC74-4FDE-A629-76E7A2249F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800" dirty="0"/>
              <a:t>之后的计划（画饼）</a:t>
            </a:r>
            <a:endParaRPr lang="en-US" altLang="zh-CN" sz="2800" dirty="0"/>
          </a:p>
          <a:p>
            <a:pPr lvl="1"/>
            <a:r>
              <a:rPr lang="zh-CN" altLang="en-US" sz="2400" dirty="0"/>
              <a:t>效果</a:t>
            </a:r>
            <a:r>
              <a:rPr lang="en-US" altLang="zh-CN" sz="2400" dirty="0"/>
              <a:t>1</a:t>
            </a:r>
          </a:p>
          <a:p>
            <a:pPr lvl="1"/>
            <a:r>
              <a:rPr lang="zh-CN" altLang="en-US" sz="2400" dirty="0"/>
              <a:t>阴影</a:t>
            </a:r>
            <a:endParaRPr lang="en-US" altLang="zh-CN" sz="2400" dirty="0"/>
          </a:p>
          <a:p>
            <a:pPr lvl="1"/>
            <a:r>
              <a:rPr lang="zh-CN" altLang="en-US" sz="2400" dirty="0"/>
              <a:t>透明</a:t>
            </a:r>
            <a:endParaRPr lang="en-US" altLang="zh-CN" sz="2400" dirty="0"/>
          </a:p>
          <a:p>
            <a:pPr lvl="1"/>
            <a:r>
              <a:rPr lang="zh-CN" altLang="en-US" sz="2400" dirty="0"/>
              <a:t>效果</a:t>
            </a:r>
            <a:r>
              <a:rPr lang="en-US" altLang="zh-CN" sz="2400" dirty="0"/>
              <a:t>2</a:t>
            </a:r>
          </a:p>
          <a:p>
            <a:pPr lvl="1"/>
            <a:r>
              <a:rPr lang="zh-CN" altLang="en-US" sz="2400" dirty="0"/>
              <a:t>后处理</a:t>
            </a:r>
            <a:endParaRPr lang="en-US" altLang="zh-CN" sz="2400" dirty="0"/>
          </a:p>
          <a:p>
            <a:pPr lvl="1"/>
            <a:r>
              <a:rPr lang="zh-CN" altLang="en-US" sz="2400" dirty="0"/>
              <a:t>效果</a:t>
            </a:r>
            <a:r>
              <a:rPr lang="en-US" altLang="zh-CN" sz="2400" dirty="0"/>
              <a:t>3</a:t>
            </a:r>
          </a:p>
          <a:p>
            <a:pPr lvl="1"/>
            <a:r>
              <a:rPr lang="zh-CN" altLang="en-US" sz="2400" dirty="0"/>
              <a:t>表面着色器</a:t>
            </a:r>
            <a:endParaRPr lang="en-US" altLang="zh-CN" sz="2400" dirty="0"/>
          </a:p>
          <a:p>
            <a:pPr lvl="1"/>
            <a:r>
              <a:rPr lang="en-US" altLang="zh-CN" sz="2400" dirty="0"/>
              <a:t>PBR</a:t>
            </a:r>
          </a:p>
          <a:p>
            <a:pPr lvl="1"/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1277822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E88A87-79F7-4279-9BBA-725B6A3BF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UV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E4E8F61-411E-44F6-9342-DAB11CCB0F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65788" y="1828801"/>
            <a:ext cx="3591444" cy="484816"/>
          </a:xfrm>
        </p:spPr>
        <p:txBody>
          <a:bodyPr/>
          <a:lstStyle/>
          <a:p>
            <a:r>
              <a:rPr lang="zh-CN" altLang="en-US" dirty="0"/>
              <a:t>将</a:t>
            </a:r>
            <a:r>
              <a:rPr lang="en-US" altLang="zh-CN" dirty="0" err="1"/>
              <a:t>texcoord</a:t>
            </a:r>
            <a:r>
              <a:rPr lang="zh-CN" altLang="en-US" dirty="0"/>
              <a:t>作为</a:t>
            </a:r>
            <a:r>
              <a:rPr lang="en-US" altLang="zh-CN" dirty="0"/>
              <a:t>UV</a:t>
            </a:r>
            <a:r>
              <a:rPr lang="zh-CN" altLang="en-US" dirty="0"/>
              <a:t>直接传入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C51C073-F119-4628-8391-CCAB45CA21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096" y="2037455"/>
            <a:ext cx="5455477" cy="364532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B0B2948-1534-442F-B018-027216F248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1701" y="2313617"/>
            <a:ext cx="2332715" cy="228708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120C96C-DB11-4FE6-ABC2-3CF88078C5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14256" y="2391910"/>
            <a:ext cx="1726413" cy="2074179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B1F1AD05-FB14-42A9-8E15-14CDA81F83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1701" y="4626428"/>
            <a:ext cx="2180133" cy="211270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2C3D75C5-B6AB-489C-8752-CFFAED3E05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54938" y="4737697"/>
            <a:ext cx="1521958" cy="2001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08813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B020B7A6-0A99-4AA9-8865-D323CC695BF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Thanks For Listening</a:t>
            </a:r>
            <a:endParaRPr lang="zh-CN" altLang="en-US" dirty="0"/>
          </a:p>
        </p:txBody>
      </p:sp>
      <p:sp>
        <p:nvSpPr>
          <p:cNvPr id="5" name="副标题 4">
            <a:extLst>
              <a:ext uri="{FF2B5EF4-FFF2-40B4-BE49-F238E27FC236}">
                <a16:creationId xmlns:a16="http://schemas.microsoft.com/office/drawing/2014/main" id="{6BED0584-F1BD-4307-A395-C66D65944A1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7042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82D5D2D-CF37-4CEF-BBCD-CECE8931A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Texture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FD29F57-AA79-4194-8E94-025A96C011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0878" y="1691322"/>
            <a:ext cx="3755225" cy="50292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049026F-2796-435C-BA1B-89E7DB2376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7894" y="2738663"/>
            <a:ext cx="3903609" cy="2658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346275"/>
      </p:ext>
    </p:extLst>
  </p:cSld>
  <p:clrMapOvr>
    <a:masterClrMapping/>
  </p:clrMapOvr>
</p:sld>
</file>

<file path=ppt/theme/theme1.xml><?xml version="1.0" encoding="utf-8"?>
<a:theme xmlns:a="http://schemas.openxmlformats.org/drawingml/2006/main" name="风景">
  <a:themeElements>
    <a:clrScheme name="风景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风景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风景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风景</Template>
  <TotalTime>5877</TotalTime>
  <Words>6927</Words>
  <Application>Microsoft Office PowerPoint</Application>
  <PresentationFormat>宽屏</PresentationFormat>
  <Paragraphs>559</Paragraphs>
  <Slides>80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80</vt:i4>
      </vt:variant>
    </vt:vector>
  </HeadingPairs>
  <TitlesOfParts>
    <vt:vector size="89" baseType="lpstr">
      <vt:lpstr>等线</vt:lpstr>
      <vt:lpstr>Arial</vt:lpstr>
      <vt:lpstr>Bahnschrift SemiBold Condensed</vt:lpstr>
      <vt:lpstr>Bell MT</vt:lpstr>
      <vt:lpstr>Cambria Math</vt:lpstr>
      <vt:lpstr>Century Schoolbook</vt:lpstr>
      <vt:lpstr>Fira Code</vt:lpstr>
      <vt:lpstr>Wingdings 2</vt:lpstr>
      <vt:lpstr>风景</vt:lpstr>
      <vt:lpstr>Shader – Texture</vt:lpstr>
      <vt:lpstr>废话</vt:lpstr>
      <vt:lpstr>参考</vt:lpstr>
      <vt:lpstr>Texture</vt:lpstr>
      <vt:lpstr>Texture Pipeline</vt:lpstr>
      <vt:lpstr>Projections</vt:lpstr>
      <vt:lpstr>Projections</vt:lpstr>
      <vt:lpstr>UV</vt:lpstr>
      <vt:lpstr>Texture</vt:lpstr>
      <vt:lpstr>Wrap Mode</vt:lpstr>
      <vt:lpstr>Filtering Mode</vt:lpstr>
      <vt:lpstr>Max size &amp; compression</vt:lpstr>
      <vt:lpstr>Sample Texture</vt:lpstr>
      <vt:lpstr>Sample Texture</vt:lpstr>
      <vt:lpstr>扩展</vt:lpstr>
      <vt:lpstr>ST</vt:lpstr>
      <vt:lpstr>ST</vt:lpstr>
      <vt:lpstr>作业</vt:lpstr>
      <vt:lpstr>Ramp Texture</vt:lpstr>
      <vt:lpstr>渐变纹理</vt:lpstr>
      <vt:lpstr>渐变纹理</vt:lpstr>
      <vt:lpstr>Occlusion</vt:lpstr>
      <vt:lpstr>遮蔽</vt:lpstr>
      <vt:lpstr>环境光遮蔽</vt:lpstr>
      <vt:lpstr>实现（在Blinn-Phong的基础上）</vt:lpstr>
      <vt:lpstr>实现</vt:lpstr>
      <vt:lpstr>实现</vt:lpstr>
      <vt:lpstr>效果</vt:lpstr>
      <vt:lpstr>高光遮蔽</vt:lpstr>
      <vt:lpstr>Bump Map</vt:lpstr>
      <vt:lpstr>法线变换</vt:lpstr>
      <vt:lpstr>法线变换</vt:lpstr>
      <vt:lpstr>Bump map</vt:lpstr>
      <vt:lpstr>高度贴图（Height Map）</vt:lpstr>
      <vt:lpstr>法线贴图（Normal Map）</vt:lpstr>
      <vt:lpstr>法线空间</vt:lpstr>
      <vt:lpstr>法线空间</vt:lpstr>
      <vt:lpstr>Normal Map</vt:lpstr>
      <vt:lpstr>视差贴图（Parallax Map）</vt:lpstr>
      <vt:lpstr>视差贴图</vt:lpstr>
      <vt:lpstr>视差贴图</vt:lpstr>
      <vt:lpstr>视差贴图</vt:lpstr>
      <vt:lpstr>实践-法线贴图</vt:lpstr>
      <vt:lpstr>PowerPoint 演示文稿</vt:lpstr>
      <vt:lpstr>PowerPoint 演示文稿</vt:lpstr>
      <vt:lpstr>PowerPoint 演示文稿</vt:lpstr>
      <vt:lpstr>UnpackNormal</vt:lpstr>
      <vt:lpstr>作业</vt:lpstr>
      <vt:lpstr>作业 切线空间完成计算</vt:lpstr>
      <vt:lpstr>实践-视差贴图</vt:lpstr>
      <vt:lpstr>ParallaxOffset</vt:lpstr>
      <vt:lpstr>Matcap</vt:lpstr>
      <vt:lpstr>Environment Mapping</vt:lpstr>
      <vt:lpstr>MatCap</vt:lpstr>
      <vt:lpstr>MatCap</vt:lpstr>
      <vt:lpstr>MatCap</vt:lpstr>
      <vt:lpstr>作业：Bumpmap + Matcap</vt:lpstr>
      <vt:lpstr>CubeMap</vt:lpstr>
      <vt:lpstr>再谈CubeMap</vt:lpstr>
      <vt:lpstr>再谈CubeMap</vt:lpstr>
      <vt:lpstr>采样反射</vt:lpstr>
      <vt:lpstr>实现</vt:lpstr>
      <vt:lpstr>texCUBElod</vt:lpstr>
      <vt:lpstr>从摄像机生成CubeMap</vt:lpstr>
      <vt:lpstr>从摄像机生成CubeMap</vt:lpstr>
      <vt:lpstr>PowerPoint 演示文稿</vt:lpstr>
      <vt:lpstr>Render Texture</vt:lpstr>
      <vt:lpstr>从场景生成贴图</vt:lpstr>
      <vt:lpstr>PowerPoint 演示文稿</vt:lpstr>
      <vt:lpstr>PowerPoint 演示文稿</vt:lpstr>
      <vt:lpstr>作业</vt:lpstr>
      <vt:lpstr>More And More…</vt:lpstr>
      <vt:lpstr>Mipmap</vt:lpstr>
      <vt:lpstr>Height Map to Normal Map</vt:lpstr>
      <vt:lpstr>RayMarching</vt:lpstr>
      <vt:lpstr>RayMarching</vt:lpstr>
      <vt:lpstr>Reference / Materials</vt:lpstr>
      <vt:lpstr>大作业</vt:lpstr>
      <vt:lpstr>预告</vt:lpstr>
      <vt:lpstr>Thanks For Listening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Particle System —— Hanabi</dc:title>
  <dc:creator>hlq153@163.com</dc:creator>
  <cp:lastModifiedBy>hlq153@163.com</cp:lastModifiedBy>
  <cp:revision>136</cp:revision>
  <dcterms:created xsi:type="dcterms:W3CDTF">2021-02-22T12:54:06Z</dcterms:created>
  <dcterms:modified xsi:type="dcterms:W3CDTF">2021-08-12T03:56:49Z</dcterms:modified>
</cp:coreProperties>
</file>